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74" r:id="rId3"/>
    <p:sldId id="259" r:id="rId4"/>
    <p:sldId id="260" r:id="rId5"/>
    <p:sldId id="261" r:id="rId6"/>
    <p:sldId id="282" r:id="rId7"/>
    <p:sldId id="275" r:id="rId8"/>
    <p:sldId id="276" r:id="rId9"/>
    <p:sldId id="257" r:id="rId10"/>
    <p:sldId id="258" r:id="rId11"/>
    <p:sldId id="277" r:id="rId12"/>
    <p:sldId id="281" r:id="rId13"/>
    <p:sldId id="262" r:id="rId14"/>
    <p:sldId id="263" r:id="rId15"/>
    <p:sldId id="264" r:id="rId16"/>
    <p:sldId id="265" r:id="rId17"/>
    <p:sldId id="266" r:id="rId18"/>
    <p:sldId id="268" r:id="rId19"/>
    <p:sldId id="267" r:id="rId20"/>
    <p:sldId id="271" r:id="rId21"/>
    <p:sldId id="269" r:id="rId22"/>
    <p:sldId id="270" r:id="rId23"/>
    <p:sldId id="278" r:id="rId24"/>
    <p:sldId id="273" r:id="rId25"/>
    <p:sldId id="272" r:id="rId26"/>
    <p:sldId id="285" r:id="rId27"/>
    <p:sldId id="283" r:id="rId28"/>
    <p:sldId id="279" r:id="rId29"/>
    <p:sldId id="284" r:id="rId30"/>
    <p:sldId id="280" r:id="rId3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9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3F7B6C-D976-4F35-B1EF-AA80ED82BA78}" type="datetimeFigureOut">
              <a:rPr lang="fr-FR" smtClean="0"/>
              <a:t>27/04/2023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5A0E1C-FDC7-4F3C-8419-27DD4F563B6D}" type="slidenum">
              <a:rPr lang="fr-FR" smtClean="0"/>
              <a:t>‹N°›</a:t>
            </a:fld>
            <a:endParaRPr lang="fr-FR"/>
          </a:p>
        </p:txBody>
      </p:sp>
    </p:spTree>
    <p:extLst>
      <p:ext uri="{BB962C8B-B14F-4D97-AF65-F5344CB8AC3E}">
        <p14:creationId xmlns:p14="http://schemas.microsoft.com/office/powerpoint/2010/main" val="1384024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B16E6C38-5646-4863-B0E3-C567D89DAA05}" type="datetimeFigureOut">
              <a:rPr lang="fr-FR" smtClean="0"/>
              <a:t>27/04/2023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370306-C941-424A-BC96-DE51DA5C976C}" type="slidenum">
              <a:rPr lang="fr-FR" smtClean="0"/>
              <a:t>‹N°›</a:t>
            </a:fld>
            <a:endParaRPr lang="fr-FR"/>
          </a:p>
        </p:txBody>
      </p:sp>
    </p:spTree>
    <p:extLst>
      <p:ext uri="{BB962C8B-B14F-4D97-AF65-F5344CB8AC3E}">
        <p14:creationId xmlns:p14="http://schemas.microsoft.com/office/powerpoint/2010/main" val="922952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16E6C38-5646-4863-B0E3-C567D89DAA05}" type="datetimeFigureOut">
              <a:rPr lang="fr-FR" smtClean="0"/>
              <a:t>27/04/2023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370306-C941-424A-BC96-DE51DA5C976C}" type="slidenum">
              <a:rPr lang="fr-FR" smtClean="0"/>
              <a:t>‹N°›</a:t>
            </a:fld>
            <a:endParaRPr lang="fr-FR"/>
          </a:p>
        </p:txBody>
      </p:sp>
    </p:spTree>
    <p:extLst>
      <p:ext uri="{BB962C8B-B14F-4D97-AF65-F5344CB8AC3E}">
        <p14:creationId xmlns:p14="http://schemas.microsoft.com/office/powerpoint/2010/main" val="2983041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B16E6C38-5646-4863-B0E3-C567D89DAA05}" type="datetimeFigureOut">
              <a:rPr lang="fr-FR" smtClean="0"/>
              <a:t>27/04/2023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370306-C941-424A-BC96-DE51DA5C976C}" type="slidenum">
              <a:rPr lang="fr-FR" smtClean="0"/>
              <a:t>‹N°›</a:t>
            </a:fld>
            <a:endParaRPr lang="fr-FR"/>
          </a:p>
        </p:txBody>
      </p:sp>
    </p:spTree>
    <p:extLst>
      <p:ext uri="{BB962C8B-B14F-4D97-AF65-F5344CB8AC3E}">
        <p14:creationId xmlns:p14="http://schemas.microsoft.com/office/powerpoint/2010/main" val="2884444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16E6C38-5646-4863-B0E3-C567D89DAA05}" type="datetimeFigureOut">
              <a:rPr lang="fr-FR" smtClean="0"/>
              <a:t>27/04/2023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5370306-C941-424A-BC96-DE51DA5C976C}" type="slidenum">
              <a:rPr lang="fr-FR" smtClean="0"/>
              <a:t>‹N°›</a:t>
            </a:fld>
            <a:endParaRPr lang="fr-FR"/>
          </a:p>
        </p:txBody>
      </p:sp>
    </p:spTree>
    <p:extLst>
      <p:ext uri="{BB962C8B-B14F-4D97-AF65-F5344CB8AC3E}">
        <p14:creationId xmlns:p14="http://schemas.microsoft.com/office/powerpoint/2010/main" val="2213377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16E6C38-5646-4863-B0E3-C567D89DAA05}" type="datetimeFigureOut">
              <a:rPr lang="fr-FR" smtClean="0"/>
              <a:t>27/04/2023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5370306-C941-424A-BC96-DE51DA5C976C}" type="slidenum">
              <a:rPr lang="fr-FR" smtClean="0"/>
              <a:t>‹N°›</a:t>
            </a:fld>
            <a:endParaRPr lang="fr-FR"/>
          </a:p>
        </p:txBody>
      </p:sp>
    </p:spTree>
    <p:extLst>
      <p:ext uri="{BB962C8B-B14F-4D97-AF65-F5344CB8AC3E}">
        <p14:creationId xmlns:p14="http://schemas.microsoft.com/office/powerpoint/2010/main" val="115862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B16E6C38-5646-4863-B0E3-C567D89DAA05}" type="datetimeFigureOut">
              <a:rPr lang="fr-FR" smtClean="0"/>
              <a:t>27/04/2023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5370306-C941-424A-BC96-DE51DA5C976C}" type="slidenum">
              <a:rPr lang="fr-FR" smtClean="0"/>
              <a:t>‹N°›</a:t>
            </a:fld>
            <a:endParaRPr lang="fr-FR"/>
          </a:p>
        </p:txBody>
      </p:sp>
    </p:spTree>
    <p:extLst>
      <p:ext uri="{BB962C8B-B14F-4D97-AF65-F5344CB8AC3E}">
        <p14:creationId xmlns:p14="http://schemas.microsoft.com/office/powerpoint/2010/main" val="4066178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16E6C38-5646-4863-B0E3-C567D89DAA05}" type="datetimeFigureOut">
              <a:rPr lang="fr-FR" smtClean="0"/>
              <a:t>27/04/2023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5370306-C941-424A-BC96-DE51DA5C976C}" type="slidenum">
              <a:rPr lang="fr-FR" smtClean="0"/>
              <a:t>‹N°›</a:t>
            </a:fld>
            <a:endParaRPr lang="fr-FR"/>
          </a:p>
        </p:txBody>
      </p:sp>
    </p:spTree>
    <p:extLst>
      <p:ext uri="{BB962C8B-B14F-4D97-AF65-F5344CB8AC3E}">
        <p14:creationId xmlns:p14="http://schemas.microsoft.com/office/powerpoint/2010/main" val="1875854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16E6C38-5646-4863-B0E3-C567D89DAA05}" type="datetimeFigureOut">
              <a:rPr lang="fr-FR" smtClean="0"/>
              <a:t>27/04/2023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5370306-C941-424A-BC96-DE51DA5C976C}" type="slidenum">
              <a:rPr lang="fr-FR" smtClean="0"/>
              <a:t>‹N°›</a:t>
            </a:fld>
            <a:endParaRPr lang="fr-FR"/>
          </a:p>
        </p:txBody>
      </p:sp>
    </p:spTree>
    <p:extLst>
      <p:ext uri="{BB962C8B-B14F-4D97-AF65-F5344CB8AC3E}">
        <p14:creationId xmlns:p14="http://schemas.microsoft.com/office/powerpoint/2010/main" val="185684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16E6C38-5646-4863-B0E3-C567D89DAA05}" type="datetimeFigureOut">
              <a:rPr lang="fr-FR" smtClean="0"/>
              <a:t>27/04/2023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5370306-C941-424A-BC96-DE51DA5C976C}" type="slidenum">
              <a:rPr lang="fr-FR" smtClean="0"/>
              <a:t>‹N°›</a:t>
            </a:fld>
            <a:endParaRPr lang="fr-FR"/>
          </a:p>
        </p:txBody>
      </p:sp>
    </p:spTree>
    <p:extLst>
      <p:ext uri="{BB962C8B-B14F-4D97-AF65-F5344CB8AC3E}">
        <p14:creationId xmlns:p14="http://schemas.microsoft.com/office/powerpoint/2010/main" val="3346280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16E6C38-5646-4863-B0E3-C567D89DAA05}" type="datetimeFigureOut">
              <a:rPr lang="fr-FR" smtClean="0"/>
              <a:t>27/04/2023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370306-C941-424A-BC96-DE51DA5C976C}" type="slidenum">
              <a:rPr lang="fr-FR" smtClean="0"/>
              <a:t>‹N°›</a:t>
            </a:fld>
            <a:endParaRPr lang="fr-FR"/>
          </a:p>
        </p:txBody>
      </p:sp>
    </p:spTree>
    <p:extLst>
      <p:ext uri="{BB962C8B-B14F-4D97-AF65-F5344CB8AC3E}">
        <p14:creationId xmlns:p14="http://schemas.microsoft.com/office/powerpoint/2010/main" val="737896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16E6C38-5646-4863-B0E3-C567D89DAA05}" type="datetimeFigureOut">
              <a:rPr lang="fr-FR" smtClean="0"/>
              <a:t>27/04/2023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370306-C941-424A-BC96-DE51DA5C976C}" type="slidenum">
              <a:rPr lang="fr-FR" smtClean="0"/>
              <a:t>‹N°›</a:t>
            </a:fld>
            <a:endParaRPr lang="fr-FR"/>
          </a:p>
        </p:txBody>
      </p:sp>
    </p:spTree>
    <p:extLst>
      <p:ext uri="{BB962C8B-B14F-4D97-AF65-F5344CB8AC3E}">
        <p14:creationId xmlns:p14="http://schemas.microsoft.com/office/powerpoint/2010/main" val="540922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6E6C38-5646-4863-B0E3-C567D89DAA05}" type="datetimeFigureOut">
              <a:rPr lang="fr-FR" smtClean="0"/>
              <a:t>27/04/2023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370306-C941-424A-BC96-DE51DA5C976C}" type="slidenum">
              <a:rPr lang="fr-FR" smtClean="0"/>
              <a:t>‹N°›</a:t>
            </a:fld>
            <a:endParaRPr lang="fr-FR"/>
          </a:p>
        </p:txBody>
      </p:sp>
    </p:spTree>
    <p:extLst>
      <p:ext uri="{BB962C8B-B14F-4D97-AF65-F5344CB8AC3E}">
        <p14:creationId xmlns:p14="http://schemas.microsoft.com/office/powerpoint/2010/main" val="3709334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image-en-relief.org/stereo/comment-faire/techniques-specifiques/147-lenticulaire-autostereoscopie" TargetMode="External"/><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dplenticular.com/technology/lenticular-depth-calculato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image-en-relief.org/stereo/fiches-pour-lenticulaire/476-logiciels-fournisseurs-formation-documentation-pour-lenticulaire" TargetMode="External"/><Relationship Id="rId2" Type="http://schemas.openxmlformats.org/officeDocument/2006/relationships/hyperlink" Target="https://dplenticular.com/lenticular-software/software-application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dplenticular.com/products/adhesive-film/"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2090663"/>
          </a:xfrm>
          <a:effectLst>
            <a:outerShdw blurRad="50800" dist="38100" dir="2700000" algn="tl" rotWithShape="0">
              <a:prstClr val="black">
                <a:alpha val="40000"/>
              </a:prstClr>
            </a:outerShdw>
          </a:effectLst>
        </p:spPr>
        <p:txBody>
          <a:bodyPr>
            <a:normAutofit fontScale="90000"/>
          </a:bodyPr>
          <a:lstStyle/>
          <a:p>
            <a:r>
              <a:rPr lang="fr-FR" dirty="0" smtClean="0"/>
              <a:t>Le réseau lenticulaire pour l’observation en 3D</a:t>
            </a:r>
            <a:br>
              <a:rPr lang="fr-FR" dirty="0" smtClean="0"/>
            </a:br>
            <a:endParaRPr lang="fr-FR" dirty="0"/>
          </a:p>
        </p:txBody>
      </p:sp>
    </p:spTree>
    <p:extLst>
      <p:ext uri="{BB962C8B-B14F-4D97-AF65-F5344CB8AC3E}">
        <p14:creationId xmlns:p14="http://schemas.microsoft.com/office/powerpoint/2010/main" val="27807214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Avant de commencer</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600201"/>
            <a:ext cx="8229600" cy="2692896"/>
          </a:xfrm>
        </p:spPr>
        <p:txBody>
          <a:bodyPr/>
          <a:lstStyle/>
          <a:p>
            <a:r>
              <a:rPr lang="fr-FR" dirty="0" smtClean="0"/>
              <a:t>Cette présentation n’est pas faite par un professionnel du lenticulaire mais par un amateur qui s’est initié au développement de photos lenticulaires et a fait quelques réalisations.</a:t>
            </a:r>
            <a:endParaRPr lang="fr-FR" dirty="0"/>
          </a:p>
        </p:txBody>
      </p:sp>
    </p:spTree>
    <p:extLst>
      <p:ext uri="{BB962C8B-B14F-4D97-AF65-F5344CB8AC3E}">
        <p14:creationId xmlns:p14="http://schemas.microsoft.com/office/powerpoint/2010/main" val="29613904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066130"/>
          </a:xfrm>
        </p:spPr>
        <p:txBody>
          <a:bodyPr>
            <a:normAutofit/>
          </a:bodyPr>
          <a:lstStyle/>
          <a:p>
            <a:r>
              <a:rPr lang="fr-FR" sz="3600" dirty="0" smtClean="0">
                <a:effectLst>
                  <a:outerShdw blurRad="38100" dist="38100" dir="2700000" algn="tl">
                    <a:srgbClr val="000000">
                      <a:alpha val="43137"/>
                    </a:srgbClr>
                  </a:outerShdw>
                </a:effectLst>
              </a:rPr>
              <a:t>Principe de montage du réseau lenticulaire</a:t>
            </a:r>
            <a:endParaRPr lang="fr-FR" sz="3600" dirty="0">
              <a:effectLst>
                <a:outerShdw blurRad="38100" dist="38100" dir="2700000" algn="tl">
                  <a:srgbClr val="000000">
                    <a:alpha val="43137"/>
                  </a:srgbClr>
                </a:outerShdw>
              </a:effectLst>
            </a:endParaRPr>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95936" y="1484784"/>
            <a:ext cx="3523488" cy="4396736"/>
          </a:xfrm>
        </p:spPr>
      </p:pic>
      <p:sp>
        <p:nvSpPr>
          <p:cNvPr id="5" name="ZoneTexte 4"/>
          <p:cNvSpPr txBox="1"/>
          <p:nvPr/>
        </p:nvSpPr>
        <p:spPr>
          <a:xfrm>
            <a:off x="1259632" y="6021288"/>
            <a:ext cx="6563335" cy="369332"/>
          </a:xfrm>
          <a:prstGeom prst="rect">
            <a:avLst/>
          </a:prstGeom>
          <a:noFill/>
        </p:spPr>
        <p:txBody>
          <a:bodyPr wrap="none" rtlCol="0">
            <a:spAutoFit/>
          </a:bodyPr>
          <a:lstStyle/>
          <a:p>
            <a:r>
              <a:rPr lang="fr-FR" dirty="0" smtClean="0"/>
              <a:t>Référence Livre « Créez vos photos en 3D de Jean-Michel </a:t>
            </a:r>
            <a:r>
              <a:rPr lang="fr-FR" dirty="0" err="1" smtClean="0"/>
              <a:t>Réveillac</a:t>
            </a:r>
            <a:r>
              <a:rPr lang="fr-FR" dirty="0" smtClean="0"/>
              <a:t> »</a:t>
            </a:r>
            <a:endParaRPr lang="fr-FR" dirty="0"/>
          </a:p>
        </p:txBody>
      </p:sp>
      <p:sp>
        <p:nvSpPr>
          <p:cNvPr id="3" name="ZoneTexte 2"/>
          <p:cNvSpPr txBox="1"/>
          <p:nvPr/>
        </p:nvSpPr>
        <p:spPr>
          <a:xfrm>
            <a:off x="539552" y="1700808"/>
            <a:ext cx="2880320" cy="1754326"/>
          </a:xfrm>
          <a:prstGeom prst="rect">
            <a:avLst/>
          </a:prstGeom>
          <a:noFill/>
        </p:spPr>
        <p:txBody>
          <a:bodyPr wrap="square" rtlCol="0">
            <a:spAutoFit/>
          </a:bodyPr>
          <a:lstStyle/>
          <a:p>
            <a:r>
              <a:rPr lang="fr-FR" dirty="0" smtClean="0"/>
              <a:t>On n’est pas souvent sur seulement 2 images mais cela sert à la démonstration du principe et aussi pour les écrans auto stéréoscopiques de téléphone et du Fuji W3.</a:t>
            </a:r>
            <a:endParaRPr lang="fr-FR" dirty="0"/>
          </a:p>
        </p:txBody>
      </p:sp>
    </p:spTree>
    <p:extLst>
      <p:ext uri="{BB962C8B-B14F-4D97-AF65-F5344CB8AC3E}">
        <p14:creationId xmlns:p14="http://schemas.microsoft.com/office/powerpoint/2010/main" val="28722421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effectLst>
                  <a:outerShdw blurRad="38100" dist="38100" dir="2700000" algn="tl">
                    <a:srgbClr val="000000">
                      <a:alpha val="43137"/>
                    </a:srgbClr>
                  </a:outerShdw>
                </a:effectLst>
              </a:rPr>
              <a:t>Principe de la vue en relief avec 2 images gauche et droite</a:t>
            </a:r>
            <a:endParaRPr lang="fr-FR" sz="3600" dirty="0">
              <a:effectLst>
                <a:outerShdw blurRad="38100" dist="38100" dir="2700000" algn="tl">
                  <a:srgbClr val="000000">
                    <a:alpha val="43137"/>
                  </a:srgbClr>
                </a:outerShdw>
              </a:effectLst>
            </a:endParaRPr>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35696" y="1700808"/>
            <a:ext cx="5284243" cy="4692044"/>
          </a:xfrm>
        </p:spPr>
      </p:pic>
    </p:spTree>
    <p:extLst>
      <p:ext uri="{BB962C8B-B14F-4D97-AF65-F5344CB8AC3E}">
        <p14:creationId xmlns:p14="http://schemas.microsoft.com/office/powerpoint/2010/main" val="20329082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effectLst>
                  <a:outerShdw blurRad="38100" dist="38100" dir="2700000" algn="tl">
                    <a:srgbClr val="000000">
                      <a:alpha val="43137"/>
                    </a:srgbClr>
                  </a:outerShdw>
                </a:effectLst>
              </a:rPr>
              <a:t>Principe de la vue en relief avec plus de deux images</a:t>
            </a:r>
            <a:endParaRPr lang="fr-FR" sz="3600" dirty="0">
              <a:effectLst>
                <a:outerShdw blurRad="38100" dist="38100" dir="2700000" algn="tl">
                  <a:srgbClr val="000000">
                    <a:alpha val="43137"/>
                  </a:srgbClr>
                </a:outerShdw>
              </a:effectLst>
            </a:endParaRPr>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75656" y="1844824"/>
            <a:ext cx="5094650" cy="3960440"/>
          </a:xfrm>
        </p:spPr>
      </p:pic>
    </p:spTree>
    <p:extLst>
      <p:ext uri="{BB962C8B-B14F-4D97-AF65-F5344CB8AC3E}">
        <p14:creationId xmlns:p14="http://schemas.microsoft.com/office/powerpoint/2010/main" val="4240514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Principe de la vue en relief en multi images</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67544" y="1509572"/>
            <a:ext cx="8229600" cy="4849078"/>
          </a:xfrm>
        </p:spPr>
        <p:txBody>
          <a:bodyPr>
            <a:normAutofit/>
          </a:bodyPr>
          <a:lstStyle/>
          <a:p>
            <a:r>
              <a:rPr lang="fr-FR" sz="2400" dirty="0" smtClean="0"/>
              <a:t>Sur le site du stéréo club voir le lien :</a:t>
            </a:r>
          </a:p>
          <a:p>
            <a:r>
              <a:rPr lang="fr-FR" sz="2200" u="sng" dirty="0" smtClean="0">
                <a:hlinkClick r:id="rId2"/>
              </a:rPr>
              <a:t>https</a:t>
            </a:r>
            <a:r>
              <a:rPr lang="fr-FR" sz="2200" u="sng" dirty="0">
                <a:hlinkClick r:id="rId2"/>
              </a:rPr>
              <a:t>://www.image-en-relief.org/stereo/comment-faire/techniques-specifiques/147-lenticulaire-autostereoscopie</a:t>
            </a:r>
            <a:r>
              <a:rPr lang="fr-FR" sz="2200" dirty="0"/>
              <a:t> </a:t>
            </a:r>
            <a:endParaRPr lang="fr-FR" sz="2200" dirty="0" smtClean="0"/>
          </a:p>
          <a:p>
            <a:endParaRPr lang="fr-FR" sz="28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780928"/>
            <a:ext cx="3995936" cy="3596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descr="C:\Users\PC Pierre Dell\Documents\stéréoclub Français\Lenticulaire\schema_dplenticular.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3573016"/>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18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Comment prendre des photos</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600201"/>
            <a:ext cx="8229600" cy="676672"/>
          </a:xfrm>
        </p:spPr>
        <p:txBody>
          <a:bodyPr/>
          <a:lstStyle/>
          <a:p>
            <a:r>
              <a:rPr lang="fr-FR" dirty="0" smtClean="0"/>
              <a:t>Avec un rail de professionnel</a:t>
            </a:r>
            <a:endParaRPr lang="fr-F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348996"/>
            <a:ext cx="4119165" cy="3861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1213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Comment prendre des photos</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600201"/>
            <a:ext cx="8229600" cy="820688"/>
          </a:xfrm>
        </p:spPr>
        <p:txBody>
          <a:bodyPr/>
          <a:lstStyle/>
          <a:p>
            <a:r>
              <a:rPr lang="fr-FR" dirty="0" smtClean="0"/>
              <a:t>Avec un rail d’amateur (le mien)</a:t>
            </a:r>
            <a:endParaRPr lang="fr-FR" dirty="0"/>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3284984"/>
            <a:ext cx="2721289" cy="1814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2348880"/>
            <a:ext cx="3816424" cy="3816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54443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Les réseaux lenticulaires</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p:txBody>
          <a:bodyPr>
            <a:normAutofit/>
          </a:bodyPr>
          <a:lstStyle/>
          <a:p>
            <a:r>
              <a:rPr lang="fr-FR" sz="2800" dirty="0" smtClean="0"/>
              <a:t>Choix du réseau en fonction de la taille de l’image</a:t>
            </a:r>
          </a:p>
          <a:p>
            <a:pPr lvl="1"/>
            <a:r>
              <a:rPr lang="fr-FR" sz="2400" dirty="0"/>
              <a:t> </a:t>
            </a:r>
            <a:r>
              <a:rPr lang="fr-FR" sz="2400" dirty="0" smtClean="0"/>
              <a:t>Il est recommandé de prendre des réseaux lenticulaires de 60 à 100 LPI (Line Per </a:t>
            </a:r>
            <a:r>
              <a:rPr lang="fr-FR" sz="2400" dirty="0" err="1" smtClean="0"/>
              <a:t>Inch</a:t>
            </a:r>
            <a:r>
              <a:rPr lang="fr-FR" sz="2400" dirty="0" smtClean="0"/>
              <a:t>) pour une image inférieure à 20 cm x 30 cm</a:t>
            </a:r>
          </a:p>
          <a:p>
            <a:pPr lvl="1"/>
            <a:r>
              <a:rPr lang="fr-FR" sz="2400" dirty="0" smtClean="0"/>
              <a:t>Pour une image supérieure prendre des réseaux de 20 à 60 LPI</a:t>
            </a:r>
          </a:p>
          <a:p>
            <a:pPr lvl="1"/>
            <a:r>
              <a:rPr lang="fr-FR" sz="2400" dirty="0" smtClean="0"/>
              <a:t>Mais c’est seulement une recommandation car c’est la distance d’observation qui est importante.</a:t>
            </a:r>
            <a:endParaRPr lang="fr-FR" sz="2000" dirty="0"/>
          </a:p>
          <a:p>
            <a:pPr lvl="1"/>
            <a:r>
              <a:rPr lang="fr-FR" sz="2400" dirty="0" smtClean="0"/>
              <a:t>Voir le lien suivant sur le site du SCF pour d’autres informations :</a:t>
            </a:r>
          </a:p>
          <a:p>
            <a:pPr lvl="2"/>
            <a:r>
              <a:rPr lang="fr-FR" sz="1800" dirty="0" smtClean="0"/>
              <a:t>https://www.image-en-relief.org/stereo/component/tags/tag/lenticulaire</a:t>
            </a:r>
          </a:p>
          <a:p>
            <a:endParaRPr lang="fr-FR" dirty="0" smtClean="0"/>
          </a:p>
        </p:txBody>
      </p:sp>
    </p:spTree>
    <p:extLst>
      <p:ext uri="{BB962C8B-B14F-4D97-AF65-F5344CB8AC3E}">
        <p14:creationId xmlns:p14="http://schemas.microsoft.com/office/powerpoint/2010/main" val="15807099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Les réseaux lenticulaires</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600201"/>
            <a:ext cx="8229600" cy="4133056"/>
          </a:xfrm>
        </p:spPr>
        <p:txBody>
          <a:bodyPr>
            <a:normAutofit/>
          </a:bodyPr>
          <a:lstStyle/>
          <a:p>
            <a:r>
              <a:rPr lang="fr-FR" sz="2800" dirty="0" smtClean="0"/>
              <a:t>Choix du réseau en fonction de la distance d’observation</a:t>
            </a:r>
          </a:p>
          <a:p>
            <a:pPr lvl="1"/>
            <a:r>
              <a:rPr lang="fr-FR" sz="2400" dirty="0" smtClean="0"/>
              <a:t>Voir sur le site de </a:t>
            </a:r>
            <a:r>
              <a:rPr lang="fr-FR" sz="2400" dirty="0" err="1" smtClean="0"/>
              <a:t>dpLenticular</a:t>
            </a:r>
            <a:r>
              <a:rPr lang="fr-FR" sz="2400" dirty="0" smtClean="0"/>
              <a:t> (c’est une mine d’or)</a:t>
            </a:r>
          </a:p>
          <a:p>
            <a:pPr lvl="2"/>
            <a:r>
              <a:rPr lang="en-US" sz="2000" dirty="0" smtClean="0">
                <a:hlinkClick r:id="rId2"/>
              </a:rPr>
              <a:t>https://dplenticular.com/technology/lenticular-depth-calculator/</a:t>
            </a:r>
            <a:r>
              <a:rPr lang="en-US" sz="2000" dirty="0" smtClean="0"/>
              <a:t> </a:t>
            </a:r>
            <a:r>
              <a:rPr lang="en-US" sz="2000" dirty="0" err="1" smtClean="0"/>
              <a:t>ces</a:t>
            </a:r>
            <a:r>
              <a:rPr lang="en-US" sz="2000" dirty="0" smtClean="0"/>
              <a:t> </a:t>
            </a:r>
            <a:r>
              <a:rPr lang="en-US" sz="2000" dirty="0" err="1" smtClean="0"/>
              <a:t>informations</a:t>
            </a:r>
            <a:r>
              <a:rPr lang="en-US" sz="2000" dirty="0" smtClean="0"/>
              <a:t> </a:t>
            </a:r>
            <a:r>
              <a:rPr lang="en-US" sz="2000" dirty="0" err="1" smtClean="0"/>
              <a:t>sont</a:t>
            </a:r>
            <a:r>
              <a:rPr lang="en-US" sz="2000" dirty="0" smtClean="0"/>
              <a:t> </a:t>
            </a:r>
            <a:r>
              <a:rPr lang="en-US" sz="2000" dirty="0" err="1" smtClean="0"/>
              <a:t>fournies</a:t>
            </a:r>
            <a:r>
              <a:rPr lang="en-US" sz="2000" dirty="0" smtClean="0"/>
              <a:t> </a:t>
            </a:r>
            <a:r>
              <a:rPr lang="en-US" sz="2000" smtClean="0"/>
              <a:t>par Henri  </a:t>
            </a:r>
            <a:r>
              <a:rPr lang="en-US" sz="2000" dirty="0" smtClean="0"/>
              <a:t>Clément</a:t>
            </a:r>
          </a:p>
          <a:p>
            <a:pPr lvl="2"/>
            <a:r>
              <a:rPr lang="en-US" dirty="0" smtClean="0"/>
              <a:t>Donne des </a:t>
            </a:r>
            <a:r>
              <a:rPr lang="en-US" dirty="0" err="1" smtClean="0"/>
              <a:t>informations</a:t>
            </a:r>
            <a:r>
              <a:rPr lang="en-US" dirty="0" smtClean="0"/>
              <a:t> sur le </a:t>
            </a:r>
            <a:r>
              <a:rPr lang="en-US" dirty="0" err="1" smtClean="0"/>
              <a:t>choix</a:t>
            </a:r>
            <a:r>
              <a:rPr lang="en-US" dirty="0" smtClean="0"/>
              <a:t> des </a:t>
            </a:r>
            <a:r>
              <a:rPr lang="en-US" dirty="0" err="1" smtClean="0"/>
              <a:t>réseaux</a:t>
            </a:r>
            <a:r>
              <a:rPr lang="en-US" dirty="0" smtClean="0"/>
              <a:t> </a:t>
            </a:r>
            <a:r>
              <a:rPr lang="en-US" dirty="0" err="1" smtClean="0"/>
              <a:t>en</a:t>
            </a:r>
            <a:r>
              <a:rPr lang="en-US" dirty="0" smtClean="0"/>
              <a:t> </a:t>
            </a:r>
            <a:r>
              <a:rPr lang="en-US" dirty="0" err="1" smtClean="0"/>
              <a:t>fonction</a:t>
            </a:r>
            <a:r>
              <a:rPr lang="en-US" dirty="0" smtClean="0"/>
              <a:t> de la distance </a:t>
            </a:r>
            <a:r>
              <a:rPr lang="en-US" dirty="0" err="1" smtClean="0"/>
              <a:t>d’observation</a:t>
            </a:r>
            <a:r>
              <a:rPr lang="en-US" dirty="0" smtClean="0"/>
              <a:t>, de la base </a:t>
            </a:r>
            <a:r>
              <a:rPr lang="en-US" dirty="0" err="1" smtClean="0"/>
              <a:t>stéréoscopique</a:t>
            </a:r>
            <a:r>
              <a:rPr lang="en-US" dirty="0" smtClean="0"/>
              <a:t> , de </a:t>
            </a:r>
            <a:r>
              <a:rPr lang="en-US" dirty="0" err="1" smtClean="0"/>
              <a:t>l’angle</a:t>
            </a:r>
            <a:r>
              <a:rPr lang="en-US" dirty="0" smtClean="0"/>
              <a:t> de </a:t>
            </a:r>
            <a:r>
              <a:rPr lang="en-US" dirty="0" err="1" smtClean="0"/>
              <a:t>vue</a:t>
            </a:r>
            <a:r>
              <a:rPr lang="en-US" dirty="0" smtClean="0"/>
              <a:t>…</a:t>
            </a:r>
            <a:endParaRPr lang="fr-FR" dirty="0"/>
          </a:p>
        </p:txBody>
      </p:sp>
    </p:spTree>
    <p:extLst>
      <p:ext uri="{BB962C8B-B14F-4D97-AF65-F5344CB8AC3E}">
        <p14:creationId xmlns:p14="http://schemas.microsoft.com/office/powerpoint/2010/main" val="41345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Choix du réseau</a:t>
            </a:r>
            <a:endParaRPr lang="fr-FR" sz="3600" dirty="0">
              <a:effectLst>
                <a:outerShdw blurRad="38100" dist="38100" dir="2700000" algn="tl">
                  <a:srgbClr val="000000">
                    <a:alpha val="43137"/>
                  </a:srgbClr>
                </a:outerShdw>
              </a:effectLst>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048813"/>
            <a:ext cx="6552853" cy="3712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60918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dirty="0" smtClean="0">
                <a:effectLst>
                  <a:outerShdw blurRad="38100" dist="38100" dir="2700000" algn="tl">
                    <a:srgbClr val="000000">
                      <a:alpha val="43137"/>
                    </a:srgbClr>
                  </a:outerShdw>
                </a:effectLst>
              </a:rPr>
              <a:t>Les logiciels de création d’images lenticulaires</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600200"/>
            <a:ext cx="8229600" cy="4709120"/>
          </a:xfrm>
        </p:spPr>
        <p:txBody>
          <a:bodyPr>
            <a:normAutofit fontScale="85000" lnSpcReduction="10000"/>
          </a:bodyPr>
          <a:lstStyle/>
          <a:p>
            <a:r>
              <a:rPr lang="fr-FR" sz="2400" dirty="0" smtClean="0"/>
              <a:t>Voir sur le site </a:t>
            </a:r>
            <a:r>
              <a:rPr lang="fr-FR" sz="2400" dirty="0" err="1" smtClean="0"/>
              <a:t>DpLenticular</a:t>
            </a:r>
            <a:endParaRPr lang="fr-FR" sz="2400" dirty="0" smtClean="0"/>
          </a:p>
          <a:p>
            <a:pPr lvl="1"/>
            <a:r>
              <a:rPr lang="fr-FR" sz="2400" dirty="0" smtClean="0">
                <a:hlinkClick r:id="rId2"/>
              </a:rPr>
              <a:t>https</a:t>
            </a:r>
            <a:r>
              <a:rPr lang="fr-FR" sz="2400" dirty="0">
                <a:hlinkClick r:id="rId2"/>
              </a:rPr>
              <a:t>://dplenticular.com//lenticular-software/software-applications</a:t>
            </a:r>
            <a:r>
              <a:rPr lang="fr-FR" sz="2400" dirty="0" smtClean="0">
                <a:hlinkClick r:id="rId2"/>
              </a:rPr>
              <a:t>/</a:t>
            </a:r>
            <a:endParaRPr lang="fr-FR" sz="2400" dirty="0" smtClean="0"/>
          </a:p>
          <a:p>
            <a:r>
              <a:rPr lang="fr-FR" sz="2400" dirty="0"/>
              <a:t>Sur le site du SCF </a:t>
            </a:r>
            <a:endParaRPr lang="fr-FR" sz="2400" dirty="0" smtClean="0"/>
          </a:p>
          <a:p>
            <a:pPr lvl="1"/>
            <a:r>
              <a:rPr lang="fr-FR" sz="2400" u="sng" dirty="0" smtClean="0">
                <a:hlinkClick r:id="rId3"/>
              </a:rPr>
              <a:t>https</a:t>
            </a:r>
            <a:r>
              <a:rPr lang="fr-FR" sz="2400" u="sng" dirty="0">
                <a:hlinkClick r:id="rId3"/>
              </a:rPr>
              <a:t>://</a:t>
            </a:r>
            <a:r>
              <a:rPr lang="fr-FR" sz="2400" u="sng" dirty="0" smtClean="0">
                <a:hlinkClick r:id="rId3"/>
              </a:rPr>
              <a:t>www.image-en-relief.org/stereo/fiches-pour-lenticulaire/476-logiciels-fournisseurs-formation-documentation-pour-lenticulaire</a:t>
            </a:r>
            <a:endParaRPr lang="fr-FR" sz="2400" dirty="0" smtClean="0"/>
          </a:p>
          <a:p>
            <a:r>
              <a:rPr lang="fr-FR" sz="2400" dirty="0" smtClean="0"/>
              <a:t>Pour ma part j’ai utilisé LIC (</a:t>
            </a:r>
            <a:r>
              <a:rPr lang="fr-FR" sz="2400" dirty="0" err="1" smtClean="0"/>
              <a:t>Lenticular</a:t>
            </a:r>
            <a:r>
              <a:rPr lang="fr-FR" sz="2400" dirty="0"/>
              <a:t> I</a:t>
            </a:r>
            <a:r>
              <a:rPr lang="fr-FR" sz="2400" dirty="0" smtClean="0"/>
              <a:t>mage Creator). Comme c’était il y a à peut prêt 10 ans ce logiciel était disponible mais maintenant il n’est plus disponible. Et la présentation se fera à partir de ce logiciel qui était gratuit.</a:t>
            </a:r>
          </a:p>
          <a:p>
            <a:r>
              <a:rPr lang="fr-FR" sz="2400" dirty="0" smtClean="0"/>
              <a:t>François Lagarde propose ces logiciels qu’il n’a pas utilisé :</a:t>
            </a:r>
          </a:p>
          <a:p>
            <a:pPr lvl="1"/>
            <a:r>
              <a:rPr lang="fr-FR" sz="2000" dirty="0"/>
              <a:t>Conversion d'une paire d'images stéréo en une séquence lenticulaire (</a:t>
            </a:r>
            <a:r>
              <a:rPr lang="fr-FR" sz="2000" dirty="0" err="1"/>
              <a:t>fSeq</a:t>
            </a:r>
            <a:r>
              <a:rPr lang="fr-FR" sz="2000" dirty="0"/>
              <a:t>: Conversion of a </a:t>
            </a:r>
            <a:r>
              <a:rPr lang="fr-FR" sz="2000" dirty="0" err="1"/>
              <a:t>stereo</a:t>
            </a:r>
            <a:r>
              <a:rPr lang="fr-FR" sz="2000" dirty="0"/>
              <a:t> image pair to a </a:t>
            </a:r>
            <a:r>
              <a:rPr lang="fr-FR" sz="2000" dirty="0" err="1"/>
              <a:t>lenticular</a:t>
            </a:r>
            <a:r>
              <a:rPr lang="fr-FR" sz="2000" dirty="0"/>
              <a:t> </a:t>
            </a:r>
            <a:r>
              <a:rPr lang="fr-FR" sz="2000" dirty="0" err="1"/>
              <a:t>sequence</a:t>
            </a:r>
            <a:r>
              <a:rPr lang="fr-FR" sz="2000" dirty="0"/>
              <a:t>, essai gratuit ou $45)</a:t>
            </a:r>
          </a:p>
          <a:p>
            <a:pPr lvl="1"/>
            <a:r>
              <a:rPr lang="fr-FR" sz="2000" dirty="0" smtClean="0"/>
              <a:t>Logiciel </a:t>
            </a:r>
            <a:r>
              <a:rPr lang="fr-FR" sz="2000" dirty="0"/>
              <a:t>de création de mises en page lenticulaires (</a:t>
            </a:r>
            <a:r>
              <a:rPr lang="fr-FR" sz="2000" dirty="0" err="1"/>
              <a:t>Turtle</a:t>
            </a:r>
            <a:r>
              <a:rPr lang="fr-FR" sz="2000" dirty="0"/>
              <a:t> : Software for </a:t>
            </a:r>
            <a:r>
              <a:rPr lang="fr-FR" sz="2000" dirty="0" err="1"/>
              <a:t>creating</a:t>
            </a:r>
            <a:r>
              <a:rPr lang="fr-FR" sz="2000" dirty="0"/>
              <a:t> </a:t>
            </a:r>
            <a:r>
              <a:rPr lang="fr-FR" sz="2000" dirty="0" err="1"/>
              <a:t>lenticular</a:t>
            </a:r>
            <a:r>
              <a:rPr lang="fr-FR" sz="2000" dirty="0"/>
              <a:t> </a:t>
            </a:r>
            <a:r>
              <a:rPr lang="fr-FR" sz="2000" dirty="0" err="1"/>
              <a:t>layouts</a:t>
            </a:r>
            <a:r>
              <a:rPr lang="fr-FR" sz="2000" dirty="0"/>
              <a:t> , $45, avec ce commentaire de Ugo </a:t>
            </a:r>
            <a:r>
              <a:rPr lang="fr-FR" sz="2000" dirty="0" err="1"/>
              <a:t>Capeto</a:t>
            </a:r>
            <a:r>
              <a:rPr lang="fr-FR" sz="2000" dirty="0"/>
              <a:t> : The </a:t>
            </a:r>
            <a:r>
              <a:rPr lang="fr-FR" sz="2000" dirty="0" err="1"/>
              <a:t>capability</a:t>
            </a:r>
            <a:r>
              <a:rPr lang="fr-FR" sz="2000" dirty="0"/>
              <a:t> to center the </a:t>
            </a:r>
            <a:r>
              <a:rPr lang="fr-FR" sz="2000" dirty="0" err="1"/>
              <a:t>interlaced</a:t>
            </a:r>
            <a:r>
              <a:rPr lang="fr-FR" sz="2000" dirty="0"/>
              <a:t> image </a:t>
            </a:r>
            <a:r>
              <a:rPr lang="fr-FR" sz="2000" dirty="0" err="1"/>
              <a:t>under</a:t>
            </a:r>
            <a:r>
              <a:rPr lang="fr-FR" sz="2000" dirty="0"/>
              <a:t> the </a:t>
            </a:r>
            <a:r>
              <a:rPr lang="fr-FR" sz="2000" dirty="0" err="1"/>
              <a:t>lens</a:t>
            </a:r>
            <a:r>
              <a:rPr lang="fr-FR" sz="2000" dirty="0"/>
              <a:t> </a:t>
            </a:r>
            <a:r>
              <a:rPr lang="fr-FR" sz="2000" dirty="0" err="1"/>
              <a:t>is</a:t>
            </a:r>
            <a:r>
              <a:rPr lang="fr-FR" sz="2000" dirty="0"/>
              <a:t> unique I </a:t>
            </a:r>
            <a:r>
              <a:rPr lang="fr-FR" sz="2000" dirty="0" err="1"/>
              <a:t>believe</a:t>
            </a:r>
            <a:r>
              <a:rPr lang="fr-FR" sz="2000" dirty="0"/>
              <a:t>. )</a:t>
            </a:r>
          </a:p>
          <a:p>
            <a:endParaRPr lang="fr-FR" sz="2400" dirty="0"/>
          </a:p>
        </p:txBody>
      </p:sp>
    </p:spTree>
    <p:extLst>
      <p:ext uri="{BB962C8B-B14F-4D97-AF65-F5344CB8AC3E}">
        <p14:creationId xmlns:p14="http://schemas.microsoft.com/office/powerpoint/2010/main" val="240521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Le logiciel LIC (</a:t>
            </a:r>
            <a:r>
              <a:rPr lang="fr-FR" sz="3600" dirty="0" err="1" smtClean="0">
                <a:effectLst>
                  <a:outerShdw blurRad="38100" dist="38100" dir="2700000" algn="tl">
                    <a:srgbClr val="000000">
                      <a:alpha val="43137"/>
                    </a:srgbClr>
                  </a:outerShdw>
                </a:effectLst>
              </a:rPr>
              <a:t>Lenticular</a:t>
            </a:r>
            <a:r>
              <a:rPr lang="fr-FR" sz="3600" dirty="0" smtClean="0">
                <a:effectLst>
                  <a:outerShdw blurRad="38100" dist="38100" dir="2700000" algn="tl">
                    <a:srgbClr val="000000">
                      <a:alpha val="43137"/>
                    </a:srgbClr>
                  </a:outerShdw>
                </a:effectLst>
              </a:rPr>
              <a:t> Image Creator)</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p:txBody>
          <a:bodyPr>
            <a:normAutofit fontScale="92500" lnSpcReduction="20000"/>
          </a:bodyPr>
          <a:lstStyle/>
          <a:p>
            <a:r>
              <a:rPr lang="fr-FR" sz="2800" dirty="0" smtClean="0"/>
              <a:t>C’est un logiciel gratuit développé par Jameson Bennett. Il est très simple d’utilisation et possède un outil de calibration destiné à optimiser l’imprimante, en fonction du réseau lenticulaire qui aura été choisi. A la date d’aujourd’hui il n’est plus téléchargeable.</a:t>
            </a:r>
          </a:p>
          <a:p>
            <a:r>
              <a:rPr lang="fr-FR" sz="2800" dirty="0" smtClean="0"/>
              <a:t>Tout d’abord il s’agit de prendre en photos le sujet soit en stéréo avec 2 images soit en multi images d’un sujet qui ne bouge pas.</a:t>
            </a:r>
          </a:p>
          <a:p>
            <a:r>
              <a:rPr lang="fr-FR" sz="2800" dirty="0" smtClean="0"/>
              <a:t>Dans mon cas c’est une barre de 80 cm sur laquelle je fais glisser l’appareil photo par pas d’une distance équivalente, la barre est marquée, autour de 15 à 20 photos et sur une distance de 1m50 à 2m du sujet.</a:t>
            </a:r>
            <a:endParaRPr lang="fr-FR" sz="2800" dirty="0"/>
          </a:p>
        </p:txBody>
      </p:sp>
    </p:spTree>
    <p:extLst>
      <p:ext uri="{BB962C8B-B14F-4D97-AF65-F5344CB8AC3E}">
        <p14:creationId xmlns:p14="http://schemas.microsoft.com/office/powerpoint/2010/main" val="244655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effectLst>
                  <a:outerShdw blurRad="38100" dist="38100" dir="2700000" algn="tl">
                    <a:srgbClr val="000000">
                      <a:alpha val="43137"/>
                    </a:srgbClr>
                  </a:outerShdw>
                </a:effectLst>
              </a:rPr>
              <a:t>Procédure de création d’une image entrelacée</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600201"/>
            <a:ext cx="8229600" cy="3917032"/>
          </a:xfrm>
        </p:spPr>
        <p:txBody>
          <a:bodyPr>
            <a:normAutofit/>
          </a:bodyPr>
          <a:lstStyle/>
          <a:p>
            <a:r>
              <a:rPr lang="fr-FR" sz="2400" dirty="0" smtClean="0"/>
              <a:t>Tout d’abord j’utilise l’outil logiciel </a:t>
            </a:r>
            <a:r>
              <a:rPr lang="fr-FR" sz="2400" dirty="0" err="1" smtClean="0"/>
              <a:t>photoshop</a:t>
            </a:r>
            <a:r>
              <a:rPr lang="fr-FR" sz="2400" dirty="0" smtClean="0"/>
              <a:t> pour aligner les images et pour fixer la fenêtre qui indique l’endroit qui ne bouge pas quand on déplace la tête.</a:t>
            </a:r>
          </a:p>
          <a:p>
            <a:r>
              <a:rPr lang="fr-FR" sz="2400" dirty="0" smtClean="0"/>
              <a:t>Les images générées sont numérotés de 1 à x, dans l’exemple ce sont 18 images et pour un réseau lenticulaire de 50 LPI pour une image de 20cm x 18cm. J’ai un autre exemple de 15 images sur un format A4 avec un réseau de 20 LPI (plus facile pour le collage si le réseau est petit et ceci pour un amateur comme moi).</a:t>
            </a:r>
          </a:p>
          <a:p>
            <a:endParaRPr lang="fr-FR" sz="2800" dirty="0"/>
          </a:p>
        </p:txBody>
      </p:sp>
    </p:spTree>
    <p:extLst>
      <p:ext uri="{BB962C8B-B14F-4D97-AF65-F5344CB8AC3E}">
        <p14:creationId xmlns:p14="http://schemas.microsoft.com/office/powerpoint/2010/main" val="3927191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err="1" smtClean="0">
                <a:effectLst>
                  <a:outerShdw blurRad="38100" dist="38100" dir="2700000" algn="tl">
                    <a:srgbClr val="000000">
                      <a:alpha val="43137"/>
                    </a:srgbClr>
                  </a:outerShdw>
                </a:effectLst>
              </a:rPr>
              <a:t>Lenticular</a:t>
            </a:r>
            <a:r>
              <a:rPr lang="fr-FR" sz="3600" dirty="0" smtClean="0">
                <a:effectLst>
                  <a:outerShdw blurRad="38100" dist="38100" dir="2700000" algn="tl">
                    <a:srgbClr val="000000">
                      <a:alpha val="43137"/>
                    </a:srgbClr>
                  </a:outerShdw>
                </a:effectLst>
              </a:rPr>
              <a:t> Image Creator (LIC)</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600201"/>
            <a:ext cx="8229600" cy="3773016"/>
          </a:xfrm>
        </p:spPr>
        <p:txBody>
          <a:bodyPr/>
          <a:lstStyle/>
          <a:p>
            <a:r>
              <a:rPr lang="fr-FR" sz="2800" dirty="0" smtClean="0"/>
              <a:t>Ce logiciel ne peut plus être téléchargé mais je possède le point .</a:t>
            </a:r>
            <a:r>
              <a:rPr lang="fr-FR" sz="2800" dirty="0" err="1" smtClean="0"/>
              <a:t>exe</a:t>
            </a:r>
            <a:r>
              <a:rPr lang="fr-FR" sz="2800" dirty="0" smtClean="0"/>
              <a:t> LIC_WIN_73.exe. Il existe d’autres logiciels mais cette présentation permettra de se familiariser avec la création de photos lenticulaires pour ensuite les coller derrière des réseaux lenticulaires.</a:t>
            </a:r>
          </a:p>
          <a:p>
            <a:pPr marL="0" indent="0">
              <a:buNone/>
            </a:pPr>
            <a:endParaRPr lang="fr-FR" dirty="0"/>
          </a:p>
        </p:txBody>
      </p:sp>
    </p:spTree>
    <p:extLst>
      <p:ext uri="{BB962C8B-B14F-4D97-AF65-F5344CB8AC3E}">
        <p14:creationId xmlns:p14="http://schemas.microsoft.com/office/powerpoint/2010/main" val="22588822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LIC</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074618"/>
            <a:ext cx="5256584" cy="4135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3473878" y="1498343"/>
            <a:ext cx="1836204" cy="369332"/>
          </a:xfrm>
          <a:prstGeom prst="rect">
            <a:avLst/>
          </a:prstGeom>
          <a:noFill/>
        </p:spPr>
        <p:txBody>
          <a:bodyPr wrap="square" rtlCol="0">
            <a:spAutoFit/>
          </a:bodyPr>
          <a:lstStyle/>
          <a:p>
            <a:r>
              <a:rPr lang="fr-FR" dirty="0" smtClean="0"/>
              <a:t>Ouverture de LIC</a:t>
            </a:r>
            <a:endParaRPr lang="fr-FR" dirty="0"/>
          </a:p>
        </p:txBody>
      </p:sp>
    </p:spTree>
    <p:extLst>
      <p:ext uri="{BB962C8B-B14F-4D97-AF65-F5344CB8AC3E}">
        <p14:creationId xmlns:p14="http://schemas.microsoft.com/office/powerpoint/2010/main" val="3387864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Ajouter les images dans LIC</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p:txBody>
          <a:bodyPr>
            <a:normAutofit lnSpcReduction="10000"/>
          </a:bodyPr>
          <a:lstStyle/>
          <a:p>
            <a:r>
              <a:rPr lang="fr-FR" sz="2800" dirty="0" smtClean="0"/>
              <a:t>Cliquer sur + pour ajouter les images dans l’ordre des prises de vue. </a:t>
            </a:r>
          </a:p>
          <a:p>
            <a:r>
              <a:rPr lang="fr-FR" sz="2800" dirty="0" smtClean="0"/>
              <a:t>Utiliser les chevrons bleus &lt; ou &gt; pour faire glisser les images vers le haut ou vers le bas.</a:t>
            </a:r>
          </a:p>
          <a:p>
            <a:r>
              <a:rPr lang="fr-FR" sz="2800" dirty="0" smtClean="0"/>
              <a:t>On peut vérifier l’enchainement par le curseur situé sous l’image</a:t>
            </a:r>
          </a:p>
          <a:p>
            <a:r>
              <a:rPr lang="fr-FR" sz="2800" dirty="0" smtClean="0"/>
              <a:t>Choisir la linéature du réseau lenticulaire, 50 LPI dans notre cas, dans Lens LPI</a:t>
            </a:r>
          </a:p>
          <a:p>
            <a:r>
              <a:rPr lang="fr-FR" sz="2800" dirty="0" smtClean="0"/>
              <a:t>Choisissez la résolution de l’imprimante dans Printer DPI, 300 dans notre cas</a:t>
            </a:r>
            <a:endParaRPr lang="fr-FR" sz="2800" dirty="0"/>
          </a:p>
        </p:txBody>
      </p:sp>
    </p:spTree>
    <p:extLst>
      <p:ext uri="{BB962C8B-B14F-4D97-AF65-F5344CB8AC3E}">
        <p14:creationId xmlns:p14="http://schemas.microsoft.com/office/powerpoint/2010/main" val="11240765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LIC avec les images intégrées</a:t>
            </a:r>
            <a:endParaRPr lang="fr-FR" sz="3600" dirty="0">
              <a:effectLst>
                <a:outerShdw blurRad="38100" dist="38100" dir="2700000" algn="tl">
                  <a:srgbClr val="000000">
                    <a:alpha val="43137"/>
                  </a:srgbClr>
                </a:outerShdw>
              </a:effectLst>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84784"/>
            <a:ext cx="5940946" cy="4673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6804248" y="1844824"/>
            <a:ext cx="2016224" cy="1477328"/>
          </a:xfrm>
          <a:prstGeom prst="rect">
            <a:avLst/>
          </a:prstGeom>
          <a:noFill/>
        </p:spPr>
        <p:txBody>
          <a:bodyPr wrap="square" rtlCol="0">
            <a:spAutoFit/>
          </a:bodyPr>
          <a:lstStyle/>
          <a:p>
            <a:r>
              <a:rPr lang="fr-FR" dirty="0" smtClean="0"/>
              <a:t>Certains logiciels peuvent faire de la duplication d’images mais pas celui-ci</a:t>
            </a:r>
            <a:endParaRPr lang="fr-FR" dirty="0"/>
          </a:p>
        </p:txBody>
      </p:sp>
    </p:spTree>
    <p:extLst>
      <p:ext uri="{BB962C8B-B14F-4D97-AF65-F5344CB8AC3E}">
        <p14:creationId xmlns:p14="http://schemas.microsoft.com/office/powerpoint/2010/main" val="9554721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Feuille de calibration</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600201"/>
            <a:ext cx="8229600" cy="4349080"/>
          </a:xfrm>
        </p:spPr>
        <p:txBody>
          <a:bodyPr>
            <a:normAutofit/>
          </a:bodyPr>
          <a:lstStyle/>
          <a:p>
            <a:r>
              <a:rPr lang="fr-FR" sz="2600" dirty="0"/>
              <a:t>Les réseaux lenticulaires que l'on utilise sont indiqués par exemple </a:t>
            </a:r>
            <a:r>
              <a:rPr lang="fr-FR" sz="2600" dirty="0" smtClean="0"/>
              <a:t>50 </a:t>
            </a:r>
            <a:r>
              <a:rPr lang="fr-FR" sz="2600" dirty="0"/>
              <a:t>LPI ou </a:t>
            </a:r>
            <a:r>
              <a:rPr lang="fr-FR" sz="2600" dirty="0" smtClean="0"/>
              <a:t>40 </a:t>
            </a:r>
            <a:r>
              <a:rPr lang="fr-FR" sz="2600" dirty="0"/>
              <a:t>LPI mais n'ont pas exactement cette valeur, l'outil de calibration permet d'imprimer une série de bandes </a:t>
            </a:r>
            <a:r>
              <a:rPr lang="fr-FR" sz="2600" dirty="0" smtClean="0"/>
              <a:t>alternées </a:t>
            </a:r>
            <a:r>
              <a:rPr lang="fr-FR" sz="2600" dirty="0"/>
              <a:t>noires et blanches dont la distance entre les bandes, est par exemple, </a:t>
            </a:r>
            <a:r>
              <a:rPr lang="fr-FR" sz="2600" dirty="0" smtClean="0"/>
              <a:t>de 49.65</a:t>
            </a:r>
            <a:r>
              <a:rPr lang="fr-FR" sz="2600" dirty="0"/>
              <a:t> </a:t>
            </a:r>
            <a:r>
              <a:rPr lang="fr-FR" sz="2600" dirty="0" smtClean="0"/>
              <a:t>à  50.00 et jusqu’à 50.35 et ceci par pas de 0.05, 15 lignes au total </a:t>
            </a:r>
            <a:r>
              <a:rPr lang="fr-FR" sz="2600" dirty="0"/>
              <a:t>et ensuite on vérifie avec le réseau lenticulaire qui sera utilisé qu'elle est la valeur exacte à utiliser pour l'image réelle</a:t>
            </a:r>
            <a:r>
              <a:rPr lang="fr-FR" sz="2600" dirty="0" smtClean="0"/>
              <a:t>. </a:t>
            </a:r>
          </a:p>
          <a:p>
            <a:endParaRPr lang="fr-FR" sz="1800" dirty="0"/>
          </a:p>
          <a:p>
            <a:endParaRPr lang="fr-FR" sz="1800" dirty="0"/>
          </a:p>
        </p:txBody>
      </p:sp>
    </p:spTree>
    <p:extLst>
      <p:ext uri="{BB962C8B-B14F-4D97-AF65-F5344CB8AC3E}">
        <p14:creationId xmlns:p14="http://schemas.microsoft.com/office/powerpoint/2010/main" val="37166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994122"/>
          </a:xfrm>
        </p:spPr>
        <p:txBody>
          <a:bodyPr>
            <a:normAutofit/>
          </a:bodyPr>
          <a:lstStyle/>
          <a:p>
            <a:r>
              <a:rPr lang="fr-FR" sz="3600" dirty="0" smtClean="0">
                <a:effectLst>
                  <a:outerShdw blurRad="38100" dist="38100" dir="2700000" algn="tl">
                    <a:srgbClr val="000000">
                      <a:alpha val="43137"/>
                    </a:srgbClr>
                  </a:outerShdw>
                </a:effectLst>
              </a:rPr>
              <a:t>Onglet de calibration</a:t>
            </a:r>
            <a:endParaRPr lang="fr-FR" sz="3600"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2489994"/>
            <a:ext cx="5049127" cy="3972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11560" y="1412776"/>
            <a:ext cx="7992888" cy="1323439"/>
          </a:xfrm>
          <a:prstGeom prst="rect">
            <a:avLst/>
          </a:prstGeom>
        </p:spPr>
        <p:txBody>
          <a:bodyPr wrap="square">
            <a:spAutoFit/>
          </a:bodyPr>
          <a:lstStyle/>
          <a:p>
            <a:r>
              <a:rPr lang="fr-FR" sz="1600" dirty="0"/>
              <a:t>Pour cela utiliser l’onglet </a:t>
            </a:r>
            <a:r>
              <a:rPr lang="fr-FR" sz="1600" dirty="0" err="1"/>
              <a:t>calibrate</a:t>
            </a:r>
            <a:r>
              <a:rPr lang="fr-FR" sz="1600" dirty="0"/>
              <a:t> et l’image générée doit être en </a:t>
            </a:r>
            <a:r>
              <a:rPr lang="fr-FR" sz="1600" b="1" dirty="0"/>
              <a:t>.</a:t>
            </a:r>
            <a:r>
              <a:rPr lang="fr-FR" sz="1600" b="1" dirty="0" err="1"/>
              <a:t>png</a:t>
            </a:r>
            <a:r>
              <a:rPr lang="fr-FR" sz="1600" b="1" dirty="0"/>
              <a:t> </a:t>
            </a:r>
            <a:r>
              <a:rPr lang="fr-FR" sz="1600" dirty="0"/>
              <a:t>via </a:t>
            </a:r>
            <a:r>
              <a:rPr lang="fr-FR" sz="1600" dirty="0" smtClean="0"/>
              <a:t>« </a:t>
            </a:r>
            <a:r>
              <a:rPr lang="fr-FR" sz="1600" dirty="0" err="1" smtClean="0"/>
              <a:t>Create</a:t>
            </a:r>
            <a:r>
              <a:rPr lang="fr-FR" sz="1600" dirty="0" smtClean="0"/>
              <a:t> image » </a:t>
            </a:r>
            <a:r>
              <a:rPr lang="fr-FR" sz="1600" dirty="0"/>
              <a:t>en bas en vert et on demande l’emplacement de stockage du fichier. Cliquer ensuite sur </a:t>
            </a:r>
            <a:r>
              <a:rPr lang="fr-FR" sz="1600" dirty="0" smtClean="0"/>
              <a:t>« </a:t>
            </a:r>
            <a:r>
              <a:rPr lang="fr-FR" sz="1600" dirty="0" err="1" smtClean="0"/>
              <a:t>Waiting</a:t>
            </a:r>
            <a:r>
              <a:rPr lang="fr-FR" sz="1600" dirty="0" smtClean="0"/>
              <a:t> </a:t>
            </a:r>
            <a:r>
              <a:rPr lang="fr-FR" sz="1600" dirty="0"/>
              <a:t>to </a:t>
            </a:r>
            <a:r>
              <a:rPr lang="fr-FR" sz="1600" dirty="0" smtClean="0"/>
              <a:t>Start » </a:t>
            </a:r>
            <a:r>
              <a:rPr lang="fr-FR" sz="1600" dirty="0"/>
              <a:t>en bleu et l’image de calibration va être générée</a:t>
            </a:r>
            <a:r>
              <a:rPr lang="fr-FR" sz="1600" dirty="0" smtClean="0"/>
              <a:t>. Dans « </a:t>
            </a:r>
            <a:r>
              <a:rPr lang="fr-FR" sz="1600" dirty="0" err="1" smtClean="0"/>
              <a:t>Increment</a:t>
            </a:r>
            <a:r>
              <a:rPr lang="fr-FR" sz="1600" dirty="0" smtClean="0"/>
              <a:t> per </a:t>
            </a:r>
            <a:r>
              <a:rPr lang="fr-FR" sz="1600" dirty="0" err="1" smtClean="0"/>
              <a:t>strip</a:t>
            </a:r>
            <a:r>
              <a:rPr lang="fr-FR" sz="1600" dirty="0" smtClean="0"/>
              <a:t> » ex 0,05, on met l’incrément par ligne et le nombre de ligne est indiqué dans « </a:t>
            </a:r>
            <a:r>
              <a:rPr lang="fr-FR" sz="1600" dirty="0" err="1" smtClean="0"/>
              <a:t>Strip</a:t>
            </a:r>
            <a:r>
              <a:rPr lang="fr-FR" sz="1600" dirty="0" smtClean="0"/>
              <a:t> count per image », ex 15 lignes.</a:t>
            </a:r>
            <a:endParaRPr lang="fr-FR" sz="1600" dirty="0"/>
          </a:p>
        </p:txBody>
      </p:sp>
    </p:spTree>
    <p:extLst>
      <p:ext uri="{BB962C8B-B14F-4D97-AF65-F5344CB8AC3E}">
        <p14:creationId xmlns:p14="http://schemas.microsoft.com/office/powerpoint/2010/main" val="12423827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88640"/>
            <a:ext cx="8229600" cy="1143000"/>
          </a:xfrm>
        </p:spPr>
        <p:txBody>
          <a:bodyPr>
            <a:normAutofit/>
          </a:bodyPr>
          <a:lstStyle/>
          <a:p>
            <a:r>
              <a:rPr lang="fr-FR" sz="3600" dirty="0" smtClean="0">
                <a:effectLst>
                  <a:outerShdw blurRad="38100" dist="38100" dir="2700000" algn="tl">
                    <a:srgbClr val="000000">
                      <a:alpha val="43137"/>
                    </a:srgbClr>
                  </a:outerShdw>
                </a:effectLst>
              </a:rPr>
              <a:t>Image de calibration</a:t>
            </a:r>
            <a:endParaRPr lang="fr-FR" sz="3600" dirty="0">
              <a:effectLst>
                <a:outerShdw blurRad="38100" dist="38100" dir="2700000" algn="tl">
                  <a:srgbClr val="000000">
                    <a:alpha val="43137"/>
                  </a:srgbClr>
                </a:outerShdw>
              </a:effectLst>
            </a:endParaRPr>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99592" y="1628800"/>
            <a:ext cx="3233429" cy="4525963"/>
          </a:xfr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4438" y="3068960"/>
            <a:ext cx="2958033" cy="2958033"/>
          </a:xfrm>
          <a:prstGeom prst="rect">
            <a:avLst/>
          </a:prstGeom>
        </p:spPr>
      </p:pic>
      <p:sp>
        <p:nvSpPr>
          <p:cNvPr id="5" name="ZoneTexte 4"/>
          <p:cNvSpPr txBox="1"/>
          <p:nvPr/>
        </p:nvSpPr>
        <p:spPr>
          <a:xfrm>
            <a:off x="4763275" y="1628800"/>
            <a:ext cx="3240360" cy="1569660"/>
          </a:xfrm>
          <a:prstGeom prst="rect">
            <a:avLst/>
          </a:prstGeom>
          <a:noFill/>
        </p:spPr>
        <p:txBody>
          <a:bodyPr wrap="square" rtlCol="0">
            <a:spAutoFit/>
          </a:bodyPr>
          <a:lstStyle/>
          <a:p>
            <a:r>
              <a:rPr lang="fr-FR" sz="1600" dirty="0" smtClean="0"/>
              <a:t>Exemple de ce que l’on voit en mettant l’image de calibration sous la feuille lenticulaire et en la faisant tourner, l’exemple est pour un réseau 100 LPI. La bonne valeur à mettre sera 101.5</a:t>
            </a:r>
            <a:endParaRPr lang="fr-FR" sz="1600" dirty="0"/>
          </a:p>
        </p:txBody>
      </p:sp>
    </p:spTree>
    <p:extLst>
      <p:ext uri="{BB962C8B-B14F-4D97-AF65-F5344CB8AC3E}">
        <p14:creationId xmlns:p14="http://schemas.microsoft.com/office/powerpoint/2010/main" val="416193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Génération de la photo lenticulaire</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268761"/>
            <a:ext cx="8229600" cy="936104"/>
          </a:xfrm>
        </p:spPr>
        <p:txBody>
          <a:bodyPr>
            <a:normAutofit fontScale="92500"/>
          </a:bodyPr>
          <a:lstStyle/>
          <a:p>
            <a:r>
              <a:rPr lang="fr-FR" sz="1800" dirty="0" smtClean="0"/>
              <a:t>Après vérification visuelle sous la feuille lenticulaire de la photo de calibration, on met par exemple 50.1 si c’est le bon chiffre, à la place de 50 et ensuite « Interface » en vert (image en .</a:t>
            </a:r>
            <a:r>
              <a:rPr lang="fr-FR" sz="1800" dirty="0" err="1" smtClean="0"/>
              <a:t>jpg</a:t>
            </a:r>
            <a:r>
              <a:rPr lang="fr-FR" sz="1800" dirty="0" smtClean="0"/>
              <a:t>) et « </a:t>
            </a:r>
            <a:r>
              <a:rPr lang="fr-FR" sz="1800" dirty="0" err="1" smtClean="0"/>
              <a:t>Waiting</a:t>
            </a:r>
            <a:r>
              <a:rPr lang="fr-FR" sz="1800" dirty="0" smtClean="0"/>
              <a:t> to </a:t>
            </a:r>
            <a:r>
              <a:rPr lang="fr-FR" sz="1800" dirty="0" err="1" smtClean="0"/>
              <a:t>start</a:t>
            </a:r>
            <a:r>
              <a:rPr lang="fr-FR" sz="1800" dirty="0" smtClean="0"/>
              <a:t>. » La feuille lenticulaire est générée à 50.1 LPI</a:t>
            </a:r>
            <a:endParaRPr lang="fr-FR" sz="1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9510" y="2285066"/>
            <a:ext cx="5310733" cy="4177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03291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effectLst>
                  <a:outerShdw blurRad="38100" dist="38100" dir="2700000" algn="tl">
                    <a:srgbClr val="000000">
                      <a:alpha val="43137"/>
                    </a:srgbClr>
                  </a:outerShdw>
                </a:effectLst>
              </a:rPr>
              <a:t>Largeur des bords gauche et droite pour l’alignement sur le réseau</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600201"/>
            <a:ext cx="8229600" cy="604663"/>
          </a:xfrm>
        </p:spPr>
        <p:txBody>
          <a:bodyPr>
            <a:normAutofit fontScale="70000" lnSpcReduction="20000"/>
          </a:bodyPr>
          <a:lstStyle/>
          <a:p>
            <a:r>
              <a:rPr lang="fr-FR" sz="2800" dirty="0" smtClean="0"/>
              <a:t>Utiliser l’onglet « Registration » et mettre une valeur sous </a:t>
            </a:r>
            <a:r>
              <a:rPr lang="fr-FR" sz="2800" dirty="0" err="1" smtClean="0"/>
              <a:t>Left</a:t>
            </a:r>
            <a:r>
              <a:rPr lang="fr-FR" sz="2800" dirty="0" smtClean="0"/>
              <a:t> et Right si les cases sont cochées.</a:t>
            </a:r>
            <a:endParaRPr lang="fr-FR"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204864"/>
            <a:ext cx="5310733" cy="4177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50527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Impression de la feuille</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412777"/>
            <a:ext cx="8075240" cy="936103"/>
          </a:xfrm>
        </p:spPr>
        <p:txBody>
          <a:bodyPr>
            <a:normAutofit/>
          </a:bodyPr>
          <a:lstStyle/>
          <a:p>
            <a:r>
              <a:rPr lang="fr-FR" sz="1800" dirty="0" smtClean="0"/>
              <a:t>Utilisation de l’outil </a:t>
            </a:r>
            <a:r>
              <a:rPr lang="fr-FR" sz="1800" dirty="0" err="1" smtClean="0"/>
              <a:t>photoshop</a:t>
            </a:r>
            <a:r>
              <a:rPr lang="fr-FR" sz="1800" dirty="0" smtClean="0"/>
              <a:t> ou autre logiciel pour imprimer en 300 pixels/pouces sur un format A4. Les bords gauche et droite permettent l’ajustement sur la feuille lenticulaire.</a:t>
            </a:r>
          </a:p>
        </p:txBody>
      </p:sp>
      <p:sp>
        <p:nvSpPr>
          <p:cNvPr id="4" name="ZoneTexte 3"/>
          <p:cNvSpPr txBox="1"/>
          <p:nvPr/>
        </p:nvSpPr>
        <p:spPr>
          <a:xfrm>
            <a:off x="503974" y="2924944"/>
            <a:ext cx="3816424" cy="923330"/>
          </a:xfrm>
          <a:prstGeom prst="rect">
            <a:avLst/>
          </a:prstGeom>
          <a:noFill/>
        </p:spPr>
        <p:txBody>
          <a:bodyPr wrap="square" rtlCol="0">
            <a:spAutoFit/>
          </a:bodyPr>
          <a:lstStyle/>
          <a:p>
            <a:r>
              <a:rPr lang="fr-FR" dirty="0" smtClean="0"/>
              <a:t>On voit à gauche et à droite les bandes noires pour l’ajustement sous la feuille lenticulaire.</a:t>
            </a:r>
            <a:endParaRPr lang="fr-FR"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29856" y="2492896"/>
            <a:ext cx="4063323" cy="3322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04710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Collage</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484784"/>
            <a:ext cx="8229600" cy="4896544"/>
          </a:xfrm>
        </p:spPr>
        <p:txBody>
          <a:bodyPr/>
          <a:lstStyle/>
          <a:p>
            <a:r>
              <a:rPr lang="fr-FR" sz="2000" dirty="0" smtClean="0"/>
              <a:t>Pour cela utiliser :</a:t>
            </a:r>
          </a:p>
          <a:p>
            <a:pPr lvl="1"/>
            <a:r>
              <a:rPr lang="fr-FR" sz="2000" dirty="0" smtClean="0"/>
              <a:t>De l’adhésif transparent avec adhésif des 2 côtés type Crystal </a:t>
            </a:r>
            <a:r>
              <a:rPr lang="fr-FR" sz="2000" dirty="0" err="1" smtClean="0"/>
              <a:t>Clear</a:t>
            </a:r>
            <a:r>
              <a:rPr lang="fr-FR" sz="2000" dirty="0" smtClean="0"/>
              <a:t> que l’on trouve sur le site </a:t>
            </a:r>
            <a:r>
              <a:rPr lang="fr-FR" sz="2000" dirty="0" err="1" smtClean="0"/>
              <a:t>DpLenticular</a:t>
            </a:r>
            <a:r>
              <a:rPr lang="fr-FR" sz="2000" dirty="0" smtClean="0"/>
              <a:t> (coût assez cher), 50m par rouleau. Je possède de ce film adhésif transparent pour du format A4.</a:t>
            </a:r>
          </a:p>
          <a:p>
            <a:pPr lvl="2"/>
            <a:r>
              <a:rPr lang="en-US" sz="1600" dirty="0">
                <a:hlinkClick r:id="rId2"/>
              </a:rPr>
              <a:t>Discover our Crystal Clear Mount Double Side Adhesive Film3D Products SRL – </a:t>
            </a:r>
            <a:r>
              <a:rPr lang="en-US" sz="1600" dirty="0" err="1" smtClean="0">
                <a:hlinkClick r:id="rId2"/>
              </a:rPr>
              <a:t>DPLenticular</a:t>
            </a:r>
            <a:endParaRPr lang="en-US" sz="1600" dirty="0" smtClean="0"/>
          </a:p>
          <a:p>
            <a:pPr lvl="2"/>
            <a:endParaRPr lang="fr-FR" sz="1600" dirty="0" smtClean="0"/>
          </a:p>
          <a:p>
            <a:pPr lvl="1"/>
            <a:endParaRPr lang="fr-F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3212976"/>
            <a:ext cx="3378695" cy="3164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2869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Lamiteur</a:t>
            </a:r>
            <a:endParaRPr lang="fr-FR" dirty="0"/>
          </a:p>
        </p:txBody>
      </p:sp>
      <p:sp>
        <p:nvSpPr>
          <p:cNvPr id="3" name="Espace réservé du contenu 2"/>
          <p:cNvSpPr>
            <a:spLocks noGrp="1"/>
          </p:cNvSpPr>
          <p:nvPr>
            <p:ph idx="1"/>
          </p:nvPr>
        </p:nvSpPr>
        <p:spPr>
          <a:xfrm>
            <a:off x="457200" y="1600201"/>
            <a:ext cx="5842992" cy="3052936"/>
          </a:xfrm>
        </p:spPr>
        <p:txBody>
          <a:bodyPr/>
          <a:lstStyle/>
          <a:p>
            <a:pPr lvl="1"/>
            <a:r>
              <a:rPr lang="fr-FR" sz="2000" dirty="0" err="1"/>
              <a:t>Laminateur</a:t>
            </a:r>
            <a:r>
              <a:rPr lang="fr-FR" sz="2000" dirty="0"/>
              <a:t> à froid ou bien avec une règle pour bien appuyer et supprimer les bulles d’air</a:t>
            </a:r>
          </a:p>
          <a:p>
            <a:pPr lvl="1"/>
            <a:r>
              <a:rPr lang="fr-FR" sz="2000" dirty="0"/>
              <a:t>Beaucoup de déchets au début surtout avec des réseaux supérieurs à 50 LPI.</a:t>
            </a:r>
          </a:p>
          <a:p>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3429000"/>
            <a:ext cx="2726242" cy="2491626"/>
          </a:xfrm>
          <a:prstGeom prst="rect">
            <a:avLst/>
          </a:prstGeom>
        </p:spPr>
      </p:pic>
    </p:spTree>
    <p:extLst>
      <p:ext uri="{BB962C8B-B14F-4D97-AF65-F5344CB8AC3E}">
        <p14:creationId xmlns:p14="http://schemas.microsoft.com/office/powerpoint/2010/main" val="42781884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effectLst>
                  <a:outerShdw blurRad="38100" dist="38100" dir="2700000" algn="tl">
                    <a:srgbClr val="000000">
                      <a:alpha val="43137"/>
                    </a:srgbClr>
                  </a:outerShdw>
                </a:effectLst>
              </a:rPr>
              <a:t>L’image lenticulaire après collage</a:t>
            </a:r>
            <a:endParaRPr lang="fr-FR" sz="3600" dirty="0">
              <a:effectLst>
                <a:outerShdw blurRad="38100" dist="38100" dir="2700000" algn="tl">
                  <a:srgbClr val="000000">
                    <a:alpha val="43137"/>
                  </a:srgbClr>
                </a:outerShdw>
              </a:effectLst>
            </a:endParaRPr>
          </a:p>
        </p:txBody>
      </p:sp>
      <p:pic>
        <p:nvPicPr>
          <p:cNvPr id="2050" name="Picture 2" descr="C:\Users\PC Pierre Dell\Documents\stéréoclub Français\Lenticulaire\bateau 50 LPI\bateau.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986088" y="2000250"/>
            <a:ext cx="3743992" cy="3372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94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effectLst>
                  <a:outerShdw blurRad="38100" dist="38100" dir="2700000" algn="tl">
                    <a:srgbClr val="000000">
                      <a:alpha val="43137"/>
                    </a:srgbClr>
                  </a:outerShdw>
                </a:effectLst>
              </a:rPr>
              <a:t>Autres réalisations possibles avec les réseaux lenticulaires</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600201"/>
            <a:ext cx="3610744" cy="4349079"/>
          </a:xfrm>
        </p:spPr>
        <p:txBody>
          <a:bodyPr>
            <a:normAutofit fontScale="92500" lnSpcReduction="20000"/>
          </a:bodyPr>
          <a:lstStyle/>
          <a:p>
            <a:r>
              <a:rPr lang="fr-FR" sz="2400" dirty="0" smtClean="0"/>
              <a:t>Flip : on bascule d’une vue à une autre en faisant bouger le réseau</a:t>
            </a:r>
          </a:p>
          <a:p>
            <a:endParaRPr lang="fr-FR" sz="2400" dirty="0" smtClean="0"/>
          </a:p>
          <a:p>
            <a:endParaRPr lang="fr-FR" sz="2400" dirty="0"/>
          </a:p>
          <a:p>
            <a:endParaRPr lang="fr-FR" sz="2400" dirty="0" smtClean="0"/>
          </a:p>
          <a:p>
            <a:endParaRPr lang="fr-FR" sz="2400" dirty="0"/>
          </a:p>
          <a:p>
            <a:endParaRPr lang="fr-FR" sz="2400" dirty="0" smtClean="0"/>
          </a:p>
          <a:p>
            <a:endParaRPr lang="fr-FR" sz="2400" dirty="0"/>
          </a:p>
          <a:p>
            <a:endParaRPr lang="fr-FR" sz="2400" dirty="0" smtClean="0"/>
          </a:p>
          <a:p>
            <a:r>
              <a:rPr lang="fr-FR" sz="2400" dirty="0" smtClean="0"/>
              <a:t>Image animée : l’image est animée en faisant bouger le réseau</a:t>
            </a:r>
            <a:r>
              <a:rPr lang="fr-FR" sz="2400" dirty="0"/>
              <a:t>.</a:t>
            </a:r>
            <a:endParaRPr lang="fr-FR" sz="2400" dirty="0" smtClean="0"/>
          </a:p>
        </p:txBody>
      </p:sp>
      <p:pic>
        <p:nvPicPr>
          <p:cNvPr id="3076" name="Picture 4" descr="One of the lenticular effects: peekaboo lenticular flip"/>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628800"/>
            <a:ext cx="1514475" cy="16668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One of the lenticular effects: NIKE lenticular magazine cove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870451" y="2924944"/>
            <a:ext cx="2971800" cy="3629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01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effectLst>
                  <a:outerShdw blurRad="38100" dist="38100" dir="2700000" algn="tl">
                    <a:srgbClr val="000000">
                      <a:alpha val="43137"/>
                    </a:srgbClr>
                  </a:outerShdw>
                </a:effectLst>
              </a:rPr>
              <a:t>Autres réalisations possibles avec les réseaux lenticulaires</a:t>
            </a:r>
            <a:endParaRPr lang="fr-FR" dirty="0"/>
          </a:p>
        </p:txBody>
      </p:sp>
      <p:sp>
        <p:nvSpPr>
          <p:cNvPr id="3" name="Espace réservé du contenu 2"/>
          <p:cNvSpPr>
            <a:spLocks noGrp="1"/>
          </p:cNvSpPr>
          <p:nvPr>
            <p:ph idx="1"/>
          </p:nvPr>
        </p:nvSpPr>
        <p:spPr>
          <a:xfrm>
            <a:off x="457200" y="1600201"/>
            <a:ext cx="8229600" cy="1540767"/>
          </a:xfrm>
        </p:spPr>
        <p:txBody>
          <a:bodyPr/>
          <a:lstStyle/>
          <a:p>
            <a:r>
              <a:rPr lang="fr-FR" sz="2800" dirty="0"/>
              <a:t>Morphing : c’est aussi de l’image animée. Le visage se modifie lentement en bougeant doucement le réseau .</a:t>
            </a:r>
          </a:p>
          <a:p>
            <a:endParaRPr lang="fr-FR" dirty="0"/>
          </a:p>
        </p:txBody>
      </p:sp>
      <p:pic>
        <p:nvPicPr>
          <p:cNvPr id="4" name="Picture 2" descr="Morph gif 3 » GIF Images Download"/>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448836" y="3238138"/>
            <a:ext cx="2059267" cy="2763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1083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smtClean="0">
                <a:effectLst>
                  <a:outerShdw blurRad="38100" dist="38100" dir="2700000" algn="tl">
                    <a:srgbClr val="000000">
                      <a:alpha val="43137"/>
                    </a:srgbClr>
                  </a:outerShdw>
                </a:effectLst>
              </a:rPr>
              <a:t>Présentation de réalisations de réseaux lenticulaires</a:t>
            </a:r>
            <a:endParaRPr lang="fr-FR" sz="3600"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57200" y="1600201"/>
            <a:ext cx="8229600" cy="2332856"/>
          </a:xfrm>
        </p:spPr>
        <p:txBody>
          <a:bodyPr/>
          <a:lstStyle/>
          <a:p>
            <a:r>
              <a:rPr lang="fr-FR" dirty="0" smtClean="0"/>
              <a:t>Pierre Saint Ellier</a:t>
            </a:r>
          </a:p>
          <a:p>
            <a:r>
              <a:rPr lang="fr-FR" dirty="0" smtClean="0"/>
              <a:t>François Lagarde</a:t>
            </a:r>
            <a:endParaRPr lang="fr-FR" dirty="0"/>
          </a:p>
        </p:txBody>
      </p:sp>
    </p:spTree>
    <p:extLst>
      <p:ext uri="{BB962C8B-B14F-4D97-AF65-F5344CB8AC3E}">
        <p14:creationId xmlns:p14="http://schemas.microsoft.com/office/powerpoint/2010/main" val="51478897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1511</TotalTime>
  <Words>1223</Words>
  <Application>Microsoft Office PowerPoint</Application>
  <PresentationFormat>Affichage à l'écran (4:3)</PresentationFormat>
  <Paragraphs>92</Paragraphs>
  <Slides>30</Slides>
  <Notes>0</Notes>
  <HiddenSlides>0</HiddenSlides>
  <MMClips>0</MMClips>
  <ScaleCrop>false</ScaleCrop>
  <HeadingPairs>
    <vt:vector size="4" baseType="variant">
      <vt:variant>
        <vt:lpstr>Thème</vt:lpstr>
      </vt:variant>
      <vt:variant>
        <vt:i4>1</vt:i4>
      </vt:variant>
      <vt:variant>
        <vt:lpstr>Titres des diapositives</vt:lpstr>
      </vt:variant>
      <vt:variant>
        <vt:i4>30</vt:i4>
      </vt:variant>
    </vt:vector>
  </HeadingPairs>
  <TitlesOfParts>
    <vt:vector size="31" baseType="lpstr">
      <vt:lpstr>Thème Office</vt:lpstr>
      <vt:lpstr>Le réseau lenticulaire pour l’observation en 3D </vt:lpstr>
      <vt:lpstr>Avant de commencer</vt:lpstr>
      <vt:lpstr>Principe de montage du réseau lenticulaire</vt:lpstr>
      <vt:lpstr>Principe de la vue en relief avec 2 images gauche et droite</vt:lpstr>
      <vt:lpstr>Principe de la vue en relief avec plus de deux images</vt:lpstr>
      <vt:lpstr>Principe de la vue en relief en multi images</vt:lpstr>
      <vt:lpstr>Comment prendre des photos</vt:lpstr>
      <vt:lpstr>Comment prendre des photos</vt:lpstr>
      <vt:lpstr>Les réseaux lenticulaires</vt:lpstr>
      <vt:lpstr>Les réseaux lenticulaires</vt:lpstr>
      <vt:lpstr>Choix du réseau</vt:lpstr>
      <vt:lpstr>Les logiciels de création d’images lenticulaires</vt:lpstr>
      <vt:lpstr>Le logiciel LIC (Lenticular Image Creator)</vt:lpstr>
      <vt:lpstr>Procédure de création d’une image entrelacée</vt:lpstr>
      <vt:lpstr>Lenticular Image Creator (LIC)</vt:lpstr>
      <vt:lpstr>LIC</vt:lpstr>
      <vt:lpstr>Ajouter les images dans LIC</vt:lpstr>
      <vt:lpstr>LIC avec les images intégrées</vt:lpstr>
      <vt:lpstr>Feuille de calibration</vt:lpstr>
      <vt:lpstr>Onglet de calibration</vt:lpstr>
      <vt:lpstr>Image de calibration</vt:lpstr>
      <vt:lpstr>Génération de la photo lenticulaire</vt:lpstr>
      <vt:lpstr>Largeur des bords gauche et droite pour l’alignement sur le réseau</vt:lpstr>
      <vt:lpstr>Impression de la feuille</vt:lpstr>
      <vt:lpstr>Collage</vt:lpstr>
      <vt:lpstr>Lamiteur</vt:lpstr>
      <vt:lpstr>L’image lenticulaire après collage</vt:lpstr>
      <vt:lpstr>Autres réalisations possibles avec les réseaux lenticulaires</vt:lpstr>
      <vt:lpstr>Autres réalisations possibles avec les réseaux lenticulaires</vt:lpstr>
      <vt:lpstr>Présentation de réalisations de réseaux lenticulaires</vt:lpstr>
    </vt:vector>
  </TitlesOfParts>
  <Company>Dell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réseau lenticulaire</dc:title>
  <dc:creator>PC Pierre Dell</dc:creator>
  <cp:lastModifiedBy>PC Pierre Dell</cp:lastModifiedBy>
  <cp:revision>69</cp:revision>
  <dcterms:created xsi:type="dcterms:W3CDTF">2023-02-21T10:14:26Z</dcterms:created>
  <dcterms:modified xsi:type="dcterms:W3CDTF">2023-04-27T13:42:06Z</dcterms:modified>
</cp:coreProperties>
</file>