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257" r:id="rId3"/>
    <p:sldId id="258" r:id="rId4"/>
    <p:sldId id="259" r:id="rId5"/>
    <p:sldId id="260" r:id="rId6"/>
    <p:sldId id="261" r:id="rId7"/>
    <p:sldId id="265" r:id="rId8"/>
    <p:sldId id="262" r:id="rId9"/>
    <p:sldId id="266" r:id="rId10"/>
    <p:sldId id="268" r:id="rId11"/>
    <p:sldId id="271" r:id="rId12"/>
    <p:sldId id="267" r:id="rId13"/>
    <p:sldId id="264" r:id="rId14"/>
    <p:sldId id="263" r:id="rId15"/>
    <p:sldId id="270" r:id="rId16"/>
    <p:sldId id="269" r:id="rId17"/>
    <p:sldId id="290" r:id="rId18"/>
    <p:sldId id="283" r:id="rId19"/>
    <p:sldId id="291" r:id="rId20"/>
    <p:sldId id="275" r:id="rId21"/>
    <p:sldId id="274" r:id="rId22"/>
    <p:sldId id="277" r:id="rId23"/>
    <p:sldId id="278" r:id="rId24"/>
    <p:sldId id="279" r:id="rId25"/>
    <p:sldId id="289" r:id="rId26"/>
    <p:sldId id="292" r:id="rId27"/>
    <p:sldId id="293" r:id="rId28"/>
    <p:sldId id="280" r:id="rId29"/>
    <p:sldId id="281" r:id="rId30"/>
    <p:sldId id="276" r:id="rId31"/>
    <p:sldId id="273" r:id="rId32"/>
    <p:sldId id="282" r:id="rId33"/>
    <p:sldId id="272" r:id="rId34"/>
    <p:sldId id="287" r:id="rId35"/>
    <p:sldId id="284" r:id="rId36"/>
    <p:sldId id="285" r:id="rId37"/>
    <p:sldId id="288" r:id="rId38"/>
    <p:sldId id="294" r:id="rId39"/>
    <p:sldId id="295"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66667" autoAdjust="0"/>
  </p:normalViewPr>
  <p:slideViewPr>
    <p:cSldViewPr snapToGrid="0">
      <p:cViewPr varScale="1">
        <p:scale>
          <a:sx n="89" d="100"/>
          <a:sy n="89" d="100"/>
        </p:scale>
        <p:origin x="1398"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02" d="100"/>
          <a:sy n="102" d="100"/>
        </p:scale>
        <p:origin x="267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15425-1AA6-4032-8432-5F9D4500F3A0}" type="datetimeFigureOut">
              <a:rPr lang="fr-FR" smtClean="0"/>
              <a:t>29/06/2021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D319D-ABC7-4DC1-A348-558EE6E176B8}" type="slidenum">
              <a:rPr lang="fr-FR" smtClean="0"/>
              <a:t>‹N°›</a:t>
            </a:fld>
            <a:endParaRPr lang="fr-FR"/>
          </a:p>
        </p:txBody>
      </p:sp>
    </p:spTree>
    <p:extLst>
      <p:ext uri="{BB962C8B-B14F-4D97-AF65-F5344CB8AC3E}">
        <p14:creationId xmlns:p14="http://schemas.microsoft.com/office/powerpoint/2010/main" val="1323178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&lt;clic&gt;</a:t>
            </a:r>
          </a:p>
          <a:p>
            <a:r>
              <a:rPr lang="fr-FR" dirty="0" smtClean="0"/>
              <a:t>Certaines images sont présentées</a:t>
            </a:r>
            <a:r>
              <a:rPr lang="fr-FR" baseline="0" dirty="0" smtClean="0"/>
              <a:t> en relief par la techniques des anaglyphes.</a:t>
            </a:r>
          </a:p>
          <a:p>
            <a:r>
              <a:rPr lang="fr-FR" baseline="0" dirty="0" smtClean="0"/>
              <a:t>Quand vous verrez ce symbole affiché, mettez les lunettes qui vous ont été fournies pour profiter du relief </a:t>
            </a:r>
            <a:r>
              <a:rPr lang="fr-FR" baseline="0" dirty="0" smtClean="0"/>
              <a:t>!</a:t>
            </a:r>
          </a:p>
          <a:p>
            <a:r>
              <a:rPr lang="fr-FR" baseline="0" smtClean="0"/>
              <a:t>v1.0 – 2021-06-29</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1</a:t>
            </a:fld>
            <a:endParaRPr lang="fr-FR"/>
          </a:p>
        </p:txBody>
      </p:sp>
    </p:spTree>
    <p:extLst>
      <p:ext uri="{BB962C8B-B14F-4D97-AF65-F5344CB8AC3E}">
        <p14:creationId xmlns:p14="http://schemas.microsoft.com/office/powerpoint/2010/main" val="2238274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Pourquoi donc la stéréophonie et ses dérivés est omniprésente alors que et la stéréoscopie est si méconnue et si peu pratiquée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prise de vue(s) 3D ne pose pas de problème, il suffit de capturer les points de vue de chacun des deux 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&lt;clic&gt;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De nombreux appareils à deux objectifs ont été commercialisés depuis le XIX</a:t>
            </a:r>
            <a:r>
              <a:rPr lang="fr-FR" sz="1200" kern="1200" baseline="30000" dirty="0" smtClean="0">
                <a:solidFill>
                  <a:schemeClr val="tx1"/>
                </a:solidFill>
                <a:effectLst/>
                <a:latin typeface="+mn-lt"/>
                <a:ea typeface="+mn-ea"/>
                <a:cs typeface="+mn-cs"/>
              </a:rPr>
              <a:t>e</a:t>
            </a:r>
            <a:r>
              <a:rPr lang="fr-FR" sz="1200" kern="1200" dirty="0" smtClean="0">
                <a:solidFill>
                  <a:schemeClr val="tx1"/>
                </a:solidFill>
                <a:effectLst/>
                <a:latin typeface="+mn-lt"/>
                <a:ea typeface="+mn-ea"/>
                <a:cs typeface="+mn-cs"/>
              </a:rPr>
              <a:t> siècle. Il est aussi possible d’utiliser deux appareils ordinaires et de les déclencher ensemble.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deuxième appareil peut même être « virtuel » : on prend une première photo, on se décale un peu latéralement et on prend une seconde photo. C’est la technique du </a:t>
            </a:r>
            <a:r>
              <a:rPr lang="fr-FR" sz="1200" i="1" kern="1200" dirty="0" err="1" smtClean="0">
                <a:solidFill>
                  <a:schemeClr val="tx1"/>
                </a:solidFill>
                <a:effectLst/>
                <a:latin typeface="+mn-lt"/>
                <a:ea typeface="+mn-ea"/>
                <a:cs typeface="+mn-cs"/>
              </a:rPr>
              <a:t>cha-cha</a:t>
            </a:r>
            <a:r>
              <a:rPr lang="fr-FR" sz="1200" kern="1200" dirty="0" smtClean="0">
                <a:solidFill>
                  <a:schemeClr val="tx1"/>
                </a:solidFill>
                <a:effectLst/>
                <a:latin typeface="+mn-lt"/>
                <a:ea typeface="+mn-ea"/>
                <a:cs typeface="+mn-cs"/>
              </a:rPr>
              <a:t> ou en </a:t>
            </a:r>
            <a:r>
              <a:rPr lang="fr-FR" sz="1200" i="1" kern="1200" dirty="0" smtClean="0">
                <a:solidFill>
                  <a:schemeClr val="tx1"/>
                </a:solidFill>
                <a:effectLst/>
                <a:latin typeface="+mn-lt"/>
                <a:ea typeface="+mn-ea"/>
                <a:cs typeface="+mn-cs"/>
              </a:rPr>
              <a:t>deux temps</a:t>
            </a:r>
            <a:r>
              <a:rPr lang="fr-FR" sz="1200" kern="1200" dirty="0" smtClean="0">
                <a:solidFill>
                  <a:schemeClr val="tx1"/>
                </a:solidFill>
                <a:effectLst/>
                <a:latin typeface="+mn-lt"/>
                <a:ea typeface="+mn-ea"/>
                <a:cs typeface="+mn-cs"/>
              </a:rPr>
              <a:t> accessible avec un simple smartphone par exemple.</a:t>
            </a:r>
          </a:p>
          <a:p>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10</a:t>
            </a:fld>
            <a:endParaRPr lang="fr-FR"/>
          </a:p>
        </p:txBody>
      </p:sp>
    </p:spTree>
    <p:extLst>
      <p:ext uri="{BB962C8B-B14F-4D97-AF65-F5344CB8AC3E}">
        <p14:creationId xmlns:p14="http://schemas.microsoft.com/office/powerpoint/2010/main" val="2255169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Il faut présenter à chaque œil l’image qui lui est destinée et seulement cette image.</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Pour l’audio, une simple oreillette de téléphone à quelques euros suffit ou bien de mettre deux haut-parleurs au lieu d’un dans une TV. C’est simple, efficace et pas très cher ! Les sons émis par les deux haut-parleurs de la TV se mélangent un peu ? Ce n’est pas grave, notre cerveau à l’habitude de gérer ce genre de situation.</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Mais pour la vision,</a:t>
            </a:r>
            <a:r>
              <a:rPr lang="fr-FR" sz="1200" kern="1200" baseline="0" dirty="0" smtClean="0">
                <a:solidFill>
                  <a:schemeClr val="tx1"/>
                </a:solidFill>
                <a:effectLst/>
                <a:latin typeface="+mn-lt"/>
                <a:ea typeface="+mn-ea"/>
                <a:cs typeface="+mn-cs"/>
              </a:rPr>
              <a:t> les deux images ne doivent pas du tout se mélanger !</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11</a:t>
            </a:fld>
            <a:endParaRPr lang="fr-FR"/>
          </a:p>
        </p:txBody>
      </p:sp>
    </p:spTree>
    <p:extLst>
      <p:ext uri="{BB962C8B-B14F-4D97-AF65-F5344CB8AC3E}">
        <p14:creationId xmlns:p14="http://schemas.microsoft.com/office/powerpoint/2010/main" val="1932305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prise</a:t>
            </a:r>
            <a:r>
              <a:rPr lang="fr-FR" sz="1200" kern="1200" baseline="0" dirty="0" smtClean="0">
                <a:solidFill>
                  <a:schemeClr val="tx1"/>
                </a:solidFill>
                <a:effectLst/>
                <a:latin typeface="+mn-lt"/>
                <a:ea typeface="+mn-ea"/>
                <a:cs typeface="+mn-cs"/>
              </a:rPr>
              <a:t> de vue nécessite deux objectifs correspondant à nos deux 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&lt;clic&gt;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Et à la restitution, les deux images sont envoyées aux deux yeux des spectateurs.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C’est là que réside la difficulté de la stéréoscopie, c’est un problème de restitution / diffusion / reproduction.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&lt;clic&gt;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Nous n’avons pas encore inventé un système permettant d’observer des images en relief et qui soit à la fois simple et pratique, efficace, utilisable seul ou à plusieurs et, si possible !, pas cher !</a:t>
            </a:r>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12</a:t>
            </a:fld>
            <a:endParaRPr lang="fr-FR"/>
          </a:p>
        </p:txBody>
      </p:sp>
    </p:spTree>
    <p:extLst>
      <p:ext uri="{BB962C8B-B14F-4D97-AF65-F5344CB8AC3E}">
        <p14:creationId xmlns:p14="http://schemas.microsoft.com/office/powerpoint/2010/main" val="2297460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FontTx/>
              <a:buNone/>
            </a:pPr>
            <a:r>
              <a:rPr lang="fr-FR" altLang="fr-FR" sz="1200" b="0" dirty="0" smtClean="0">
                <a:solidFill>
                  <a:srgbClr val="FFFF99"/>
                </a:solidFill>
              </a:rPr>
              <a:t>L’anglais Charles Wheatstone (1802-1875) créé le premier appareil pour voir en relief, avec deux miroirs et qu’il a appelé </a:t>
            </a:r>
            <a:r>
              <a:rPr lang="fr-FR" altLang="fr-FR" sz="1200" b="1" i="1" dirty="0" err="1" smtClean="0">
                <a:solidFill>
                  <a:srgbClr val="FFFF99"/>
                </a:solidFill>
              </a:rPr>
              <a:t>stereoscope</a:t>
            </a:r>
            <a:r>
              <a:rPr lang="fr-FR" altLang="fr-FR" sz="1200" b="0" dirty="0" smtClean="0">
                <a:solidFill>
                  <a:srgbClr val="FFFF99"/>
                </a:solidFill>
              </a:rPr>
              <a:t>.</a:t>
            </a:r>
          </a:p>
          <a:p>
            <a:r>
              <a:rPr lang="fr-FR" dirty="0" smtClean="0"/>
              <a:t>Le nom est resté et a été adopté dans toutes les langues.</a:t>
            </a:r>
          </a:p>
          <a:p>
            <a:endParaRPr lang="fr-FR" dirty="0" smtClean="0"/>
          </a:p>
          <a:p>
            <a:r>
              <a:rPr lang="fr-FR" u="sng" dirty="0" smtClean="0"/>
              <a:t>Avantages</a:t>
            </a:r>
            <a:r>
              <a:rPr lang="fr-FR" dirty="0" smtClean="0"/>
              <a:t> : C’est un système assez simple.</a:t>
            </a:r>
          </a:p>
          <a:p>
            <a:r>
              <a:rPr lang="fr-FR" u="none" dirty="0" smtClean="0"/>
              <a:t>Efficace </a:t>
            </a:r>
            <a:r>
              <a:rPr lang="fr-FR" dirty="0" smtClean="0"/>
              <a:t>: Les trajets optiques</a:t>
            </a:r>
            <a:r>
              <a:rPr lang="fr-FR" baseline="0" dirty="0" smtClean="0"/>
              <a:t> sont bien séparés, aucun risque de mélange des images.</a:t>
            </a:r>
            <a:endParaRPr lang="fr-FR" dirty="0" smtClean="0"/>
          </a:p>
          <a:p>
            <a:r>
              <a:rPr lang="fr-FR" u="sng" baseline="0" dirty="0" smtClean="0"/>
              <a:t>Inconvénients</a:t>
            </a:r>
            <a:r>
              <a:rPr lang="fr-FR" baseline="0" dirty="0" smtClean="0"/>
              <a:t> : Mais peu pratique : encombrant, les deux vues doivent être inversées (du fait de la présence de miroirs) et sont séparées (on peut les mélanger, le inverser…).</a:t>
            </a:r>
          </a:p>
          <a:p>
            <a:r>
              <a:rPr lang="fr-FR" baseline="0" dirty="0" smtClean="0"/>
              <a:t>Et c’est pour une seule personne à la fois qui met son nez contre l’angle des miroirs.</a:t>
            </a:r>
            <a:endParaRPr lang="fr-FR" dirty="0" smtClean="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13</a:t>
            </a:fld>
            <a:endParaRPr lang="fr-FR"/>
          </a:p>
        </p:txBody>
      </p:sp>
    </p:spTree>
    <p:extLst>
      <p:ext uri="{BB962C8B-B14F-4D97-AF65-F5344CB8AC3E}">
        <p14:creationId xmlns:p14="http://schemas.microsoft.com/office/powerpoint/2010/main" val="2347033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Quelques</a:t>
            </a:r>
            <a:r>
              <a:rPr lang="fr-FR" baseline="0" dirty="0" smtClean="0"/>
              <a:t> années plus tard, David Brewster a eu l’idée d’utiliser des lentilles à la place des miroirs.</a:t>
            </a:r>
          </a:p>
          <a:p>
            <a:endParaRPr lang="fr-FR" dirty="0" smtClean="0"/>
          </a:p>
          <a:p>
            <a:r>
              <a:rPr lang="fr-FR" dirty="0" smtClean="0"/>
              <a:t>Mieux adapté aux photographies dont l’invention était toute récente.</a:t>
            </a:r>
          </a:p>
          <a:p>
            <a:endParaRPr lang="fr-FR" dirty="0" smtClean="0"/>
          </a:p>
          <a:p>
            <a:r>
              <a:rPr lang="fr-FR" dirty="0" smtClean="0"/>
              <a:t>L’appareil, équipé de deux</a:t>
            </a:r>
            <a:r>
              <a:rPr lang="fr-FR" baseline="0" dirty="0" smtClean="0"/>
              <a:t> lentilles, est bien plus compact et léger et peut s’utiliser tenu à la main.</a:t>
            </a:r>
          </a:p>
          <a:p>
            <a:endParaRPr lang="fr-FR" baseline="0" dirty="0" smtClean="0"/>
          </a:p>
          <a:p>
            <a:r>
              <a:rPr lang="fr-FR" baseline="0" dirty="0" smtClean="0"/>
              <a:t>&lt;clic&gt;</a:t>
            </a:r>
          </a:p>
          <a:p>
            <a:r>
              <a:rPr lang="fr-FR" baseline="0" dirty="0" smtClean="0"/>
              <a:t>Les deux vues sont solidaires sur un même support cartonné.</a:t>
            </a:r>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14</a:t>
            </a:fld>
            <a:endParaRPr lang="fr-FR"/>
          </a:p>
        </p:txBody>
      </p:sp>
    </p:spTree>
    <p:extLst>
      <p:ext uri="{BB962C8B-B14F-4D97-AF65-F5344CB8AC3E}">
        <p14:creationId xmlns:p14="http://schemas.microsoft.com/office/powerpoint/2010/main" val="941416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stéréoscope de Brewster a tracé la voie</a:t>
            </a:r>
            <a:r>
              <a:rPr lang="fr-FR" baseline="0" dirty="0" smtClean="0"/>
              <a:t> pour tous les autres stéréoscopes </a:t>
            </a:r>
            <a:r>
              <a:rPr lang="fr-FR" dirty="0" smtClean="0"/>
              <a:t>à </a:t>
            </a:r>
            <a:r>
              <a:rPr lang="fr-FR" dirty="0" err="1" smtClean="0"/>
              <a:t>lentillesS</a:t>
            </a:r>
            <a:r>
              <a:rPr lang="fr-FR" dirty="0" smtClean="0"/>
              <a:t> et a permit</a:t>
            </a:r>
            <a:r>
              <a:rPr lang="fr-FR" baseline="0" dirty="0" smtClean="0"/>
              <a:t> la </a:t>
            </a:r>
            <a:r>
              <a:rPr lang="fr-FR" dirty="0" smtClean="0"/>
              <a:t>vogue</a:t>
            </a:r>
            <a:r>
              <a:rPr lang="fr-FR" baseline="0" dirty="0" smtClean="0"/>
              <a:t> des cartes stéréoscopique au XIX</a:t>
            </a:r>
            <a:r>
              <a:rPr lang="fr-FR" baseline="30000" dirty="0" smtClean="0"/>
              <a:t>e</a:t>
            </a:r>
            <a:r>
              <a:rPr lang="fr-FR" baseline="0" dirty="0" smtClean="0"/>
              <a:t> siècle.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&lt;clic&gt;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Le modèle le plus répandu est le stéréoscope de Holmes appelé aussi « Mexicain » en France.</a:t>
            </a:r>
            <a:endParaRPr lang="fr-FR" dirty="0" smtClean="0"/>
          </a:p>
          <a:p>
            <a:endParaRPr lang="fr-FR" baseline="0" dirty="0" smtClean="0"/>
          </a:p>
          <a:p>
            <a:r>
              <a:rPr lang="fr-FR" baseline="0" dirty="0" smtClean="0"/>
              <a:t>La Guerre Civile Américaine puis la Guerre de 14-18 ont été abondamment photographiées en 3D.</a:t>
            </a:r>
          </a:p>
          <a:p>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Cela reste un appareil individuel.</a:t>
            </a:r>
            <a:endParaRPr lang="fr-FR" dirty="0" smtClean="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15</a:t>
            </a:fld>
            <a:endParaRPr lang="fr-FR"/>
          </a:p>
        </p:txBody>
      </p:sp>
    </p:spTree>
    <p:extLst>
      <p:ext uri="{BB962C8B-B14F-4D97-AF65-F5344CB8AC3E}">
        <p14:creationId xmlns:p14="http://schemas.microsoft.com/office/powerpoint/2010/main" val="290253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stéréoscope a bien </a:t>
            </a:r>
            <a:r>
              <a:rPr lang="fr-FR" smtClean="0"/>
              <a:t>sûr évolué</a:t>
            </a:r>
            <a:r>
              <a:rPr lang="fr-FR" baseline="0" smtClean="0"/>
              <a:t> </a:t>
            </a:r>
            <a:r>
              <a:rPr lang="fr-FR" baseline="0" dirty="0" smtClean="0"/>
              <a:t>au cours du temps, les modèles sont innombrables…</a:t>
            </a:r>
          </a:p>
          <a:p>
            <a:endParaRPr lang="fr-FR" dirty="0" smtClean="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16</a:t>
            </a:fld>
            <a:endParaRPr lang="fr-FR"/>
          </a:p>
        </p:txBody>
      </p:sp>
    </p:spTree>
    <p:extLst>
      <p:ext uri="{BB962C8B-B14F-4D97-AF65-F5344CB8AC3E}">
        <p14:creationId xmlns:p14="http://schemas.microsoft.com/office/powerpoint/2010/main" val="3920103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18</a:t>
            </a:fld>
            <a:endParaRPr lang="fr-FR"/>
          </a:p>
        </p:txBody>
      </p:sp>
    </p:spTree>
    <p:extLst>
      <p:ext uri="{BB962C8B-B14F-4D97-AF65-F5344CB8AC3E}">
        <p14:creationId xmlns:p14="http://schemas.microsoft.com/office/powerpoint/2010/main" val="631260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Mais tous ces appareils sont des </a:t>
            </a:r>
            <a:r>
              <a:rPr lang="fr-FR" b="1" u="sng" dirty="0" smtClean="0"/>
              <a:t>appareils individuels</a:t>
            </a:r>
            <a:r>
              <a:rPr lang="fr-FR" dirty="0" smtClean="0"/>
              <a:t>.</a:t>
            </a:r>
          </a:p>
          <a:p>
            <a:r>
              <a:rPr lang="fr-FR" dirty="0" smtClean="0"/>
              <a:t>Comment présenter des images 3D à un ensemble de personnes ?</a:t>
            </a:r>
          </a:p>
          <a:p>
            <a:r>
              <a:rPr lang="fr-FR" dirty="0" smtClean="0"/>
              <a:t>La TV n’existait</a:t>
            </a:r>
            <a:r>
              <a:rPr lang="fr-FR" baseline="0" dirty="0" smtClean="0"/>
              <a:t> pas encore et le moyen le plus répandu au début du XX</a:t>
            </a:r>
            <a:r>
              <a:rPr lang="fr-FR" baseline="30000" dirty="0" smtClean="0"/>
              <a:t>e</a:t>
            </a:r>
            <a:r>
              <a:rPr lang="fr-FR" baseline="0" dirty="0" smtClean="0"/>
              <a:t> siècle est le cinématographe.</a:t>
            </a:r>
          </a:p>
          <a:p>
            <a:r>
              <a:rPr lang="fr-FR" baseline="0" dirty="0" smtClean="0"/>
              <a:t>&lt;clic&gt;</a:t>
            </a:r>
          </a:p>
          <a:p>
            <a:endParaRPr lang="fr-FR" baseline="0" dirty="0" smtClean="0"/>
          </a:p>
          <a:p>
            <a:r>
              <a:rPr lang="fr-FR" baseline="0" dirty="0" smtClean="0"/>
              <a:t>On connait bien le principe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&lt;clic&gt;</a:t>
            </a:r>
          </a:p>
          <a:p>
            <a:r>
              <a:rPr lang="fr-FR" baseline="0" dirty="0" smtClean="0"/>
              <a:t>une source lumineuse, des images sur support transparent, un objectif qui projette les images sur un grand écran.</a:t>
            </a:r>
          </a:p>
          <a:p>
            <a:endParaRPr lang="fr-FR" baseline="0" dirty="0" smtClean="0"/>
          </a:p>
          <a:p>
            <a:r>
              <a:rPr lang="fr-FR" baseline="0" dirty="0" smtClean="0"/>
              <a:t>Mais pour la 3D comment allons-nous faire ?</a:t>
            </a:r>
          </a:p>
          <a:p>
            <a:r>
              <a:rPr lang="fr-FR" baseline="0" dirty="0" smtClean="0"/>
              <a:t>Nous avons deux images, gauche et droite, comment les faire rentrer dans le projecteur ?</a:t>
            </a:r>
          </a:p>
          <a:p>
            <a:r>
              <a:rPr lang="fr-FR" baseline="0" dirty="0" smtClean="0"/>
              <a:t>Ou alors utiliser deux projecteurs mais comment faire que les images ne se mélangent pas et que chaque œil ne voit que l’image qui lui est destinée ?</a:t>
            </a:r>
          </a:p>
          <a:p>
            <a:endParaRPr lang="fr-FR" baseline="0" dirty="0" smtClean="0"/>
          </a:p>
          <a:p>
            <a:r>
              <a:rPr lang="fr-FR" baseline="0" dirty="0" smtClean="0"/>
              <a:t>Il va falloir trouver un système pour ne pas mélanger les images…</a:t>
            </a:r>
          </a:p>
          <a:p>
            <a:r>
              <a:rPr lang="fr-FR" baseline="0" dirty="0" smtClean="0"/>
              <a:t>Trouver un moyen pour que les deux images </a:t>
            </a:r>
            <a:r>
              <a:rPr lang="fr-FR" b="1" i="1" baseline="0" dirty="0" smtClean="0"/>
              <a:t>partagent</a:t>
            </a:r>
            <a:r>
              <a:rPr lang="fr-FR" baseline="0" dirty="0" smtClean="0"/>
              <a:t> un canal prévu que pour une seule.</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19</a:t>
            </a:fld>
            <a:endParaRPr lang="fr-FR"/>
          </a:p>
        </p:txBody>
      </p:sp>
    </p:spTree>
    <p:extLst>
      <p:ext uri="{BB962C8B-B14F-4D97-AF65-F5344CB8AC3E}">
        <p14:creationId xmlns:p14="http://schemas.microsoft.com/office/powerpoint/2010/main" val="1285417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moyen le</a:t>
            </a:r>
            <a:r>
              <a:rPr lang="fr-FR" baseline="0" dirty="0" smtClean="0"/>
              <a:t> plus simple est l’anaglyphe. Son principe est le multiplexage ou « partage » des couleurs.</a:t>
            </a:r>
          </a:p>
          <a:p>
            <a:endParaRPr lang="fr-FR" baseline="0" dirty="0" smtClean="0"/>
          </a:p>
          <a:p>
            <a:r>
              <a:rPr lang="fr-FR" baseline="0" dirty="0" smtClean="0"/>
              <a:t>De l’image gauche on ne garde que la composante rouge, de l’image droite les couleurs complémentaires, vert et cyan.</a:t>
            </a:r>
          </a:p>
          <a:p>
            <a:r>
              <a:rPr lang="fr-FR" baseline="0" dirty="0" smtClean="0"/>
              <a:t>On combine / fusionne les deux images pour obtenir une image en anaglyphe.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&lt;clic&gt;</a:t>
            </a:r>
          </a:p>
          <a:p>
            <a:r>
              <a:rPr lang="fr-FR" baseline="0" dirty="0" smtClean="0"/>
              <a:t>Pour « décoder » l’image, le spectateur chausse des lunettes avec des filtres colorés, des mêmes couleurs que les images.</a:t>
            </a:r>
          </a:p>
          <a:p>
            <a:endParaRPr lang="fr-FR" dirty="0" smtClean="0"/>
          </a:p>
          <a:p>
            <a:r>
              <a:rPr lang="fr-FR" dirty="0" smtClean="0"/>
              <a:t>Le principe est décrit en 1853 par l’Allemand</a:t>
            </a:r>
            <a:r>
              <a:rPr lang="fr-FR" baseline="0" dirty="0" smtClean="0"/>
              <a:t> </a:t>
            </a:r>
            <a:r>
              <a:rPr lang="fr-FR" dirty="0" smtClean="0"/>
              <a:t>Wilhelm </a:t>
            </a:r>
            <a:r>
              <a:rPr lang="fr-FR" dirty="0" err="1" smtClean="0"/>
              <a:t>Rollmann</a:t>
            </a:r>
            <a:r>
              <a:rPr lang="fr-FR" dirty="0" smtClean="0"/>
              <a:t>.</a:t>
            </a:r>
          </a:p>
          <a:p>
            <a:r>
              <a:rPr lang="fr-FR" dirty="0" smtClean="0"/>
              <a:t>Charles-Joseph d'Almeida fait connaître ce mode de restitution du relief à l’Académie des Sciences de Paris en 1858.</a:t>
            </a:r>
          </a:p>
          <a:p>
            <a:r>
              <a:rPr lang="fr-FR" dirty="0" smtClean="0"/>
              <a:t>Louis Ducos du </a:t>
            </a:r>
            <a:r>
              <a:rPr lang="fr-FR" dirty="0" err="1" smtClean="0"/>
              <a:t>Hauron</a:t>
            </a:r>
            <a:r>
              <a:rPr lang="fr-FR" dirty="0" smtClean="0"/>
              <a:t> le perfectionne, finit de le mettre au point en 1891 (il lui donne aussi ce nom).</a:t>
            </a:r>
          </a:p>
          <a:p>
            <a:endParaRPr lang="fr-FR" dirty="0" smtClean="0"/>
          </a:p>
          <a:p>
            <a:r>
              <a:rPr lang="fr-FR" u="sng" dirty="0" smtClean="0"/>
              <a:t>Avantage</a:t>
            </a:r>
            <a:r>
              <a:rPr lang="fr-FR" dirty="0" smtClean="0"/>
              <a:t> : C’est un procédé économique,</a:t>
            </a:r>
            <a:r>
              <a:rPr lang="fr-FR" baseline="0" dirty="0" smtClean="0"/>
              <a:t> adapté à la projection, à l’observation sur écran (ordinateur, tablette, smartphone) et aussi à l’impression.</a:t>
            </a:r>
          </a:p>
          <a:p>
            <a:r>
              <a:rPr lang="fr-FR" baseline="0" dirty="0" smtClean="0"/>
              <a:t>Les lunettes en carton sont économiques.</a:t>
            </a:r>
          </a:p>
          <a:p>
            <a:r>
              <a:rPr lang="fr-FR" u="sng" dirty="0" smtClean="0"/>
              <a:t>Inconvénient</a:t>
            </a:r>
            <a:r>
              <a:rPr lang="fr-FR" dirty="0" smtClean="0"/>
              <a:t> : dénature</a:t>
            </a:r>
            <a:r>
              <a:rPr lang="fr-FR" baseline="0" dirty="0" smtClean="0"/>
              <a:t> les couleurs, impossible de présenter certaines couleurs vives, gène visuelle pour certaines personnes.</a:t>
            </a:r>
          </a:p>
          <a:p>
            <a:r>
              <a:rPr lang="fr-FR" baseline="0" dirty="0" smtClean="0"/>
              <a:t>Les filtres des lunettes ne sont pas parfaits et ne séparent pas bien les deux images : on a alors des </a:t>
            </a:r>
            <a:r>
              <a:rPr lang="fr-FR" b="1" i="1" baseline="0" dirty="0" smtClean="0"/>
              <a:t>images fantômes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20</a:t>
            </a:fld>
            <a:endParaRPr lang="fr-FR"/>
          </a:p>
        </p:txBody>
      </p:sp>
    </p:spTree>
    <p:extLst>
      <p:ext uri="{BB962C8B-B14F-4D97-AF65-F5344CB8AC3E}">
        <p14:creationId xmlns:p14="http://schemas.microsoft.com/office/powerpoint/2010/main" val="326048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Dans ce festival vous allez entendre souvent le mot « stéréo ».</a:t>
            </a:r>
          </a:p>
          <a:p>
            <a:r>
              <a:rPr lang="fr-FR" sz="1200" kern="1200" dirty="0" smtClean="0">
                <a:solidFill>
                  <a:schemeClr val="tx1"/>
                </a:solidFill>
                <a:effectLst/>
                <a:latin typeface="+mn-lt"/>
                <a:ea typeface="+mn-ea"/>
                <a:cs typeface="+mn-cs"/>
              </a:rPr>
              <a:t>Que </a:t>
            </a:r>
            <a:r>
              <a:rPr lang="fr-FR" sz="1200" kern="1200" dirty="0" err="1" smtClean="0">
                <a:solidFill>
                  <a:schemeClr val="tx1"/>
                </a:solidFill>
                <a:effectLst/>
                <a:latin typeface="+mn-lt"/>
                <a:ea typeface="+mn-ea"/>
                <a:cs typeface="+mn-cs"/>
              </a:rPr>
              <a:t>veut-il</a:t>
            </a:r>
            <a:r>
              <a:rPr lang="fr-FR" sz="1200" kern="1200" dirty="0" smtClean="0">
                <a:solidFill>
                  <a:schemeClr val="tx1"/>
                </a:solidFill>
                <a:effectLst/>
                <a:latin typeface="+mn-lt"/>
                <a:ea typeface="+mn-ea"/>
                <a:cs typeface="+mn-cs"/>
              </a:rPr>
              <a:t> dire ? Veut-on parler ici de « chaîne stéréo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&lt;clic&gt;</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mot </a:t>
            </a:r>
            <a:r>
              <a:rPr lang="fr-FR" sz="1200" i="1" kern="1200" dirty="0" smtClean="0">
                <a:solidFill>
                  <a:schemeClr val="tx1"/>
                </a:solidFill>
                <a:effectLst/>
                <a:latin typeface="+mn-lt"/>
                <a:ea typeface="+mn-ea"/>
                <a:cs typeface="+mn-cs"/>
              </a:rPr>
              <a:t>stéréo</a:t>
            </a:r>
            <a:r>
              <a:rPr lang="fr-FR" sz="1200" kern="1200" dirty="0" smtClean="0">
                <a:solidFill>
                  <a:schemeClr val="tx1"/>
                </a:solidFill>
                <a:effectLst/>
                <a:latin typeface="+mn-lt"/>
                <a:ea typeface="+mn-ea"/>
                <a:cs typeface="+mn-cs"/>
              </a:rPr>
              <a:t> vient du grec et veut dire, en simplifiant, « solide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&lt;clic&gt;</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En français, comme dans beaucoup d’autres langues, on l’utilise des mots grecs ou latins, comme préfixe ou suffixe pour construire d’autres mots.</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Ainsi </a:t>
            </a:r>
            <a:r>
              <a:rPr lang="fr-FR" sz="1200" i="1" kern="1200" dirty="0" smtClean="0">
                <a:solidFill>
                  <a:schemeClr val="tx1"/>
                </a:solidFill>
                <a:effectLst/>
                <a:latin typeface="+mn-lt"/>
                <a:ea typeface="+mn-ea"/>
                <a:cs typeface="+mn-cs"/>
              </a:rPr>
              <a:t>phonie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&lt;clic&gt;</a:t>
            </a:r>
          </a:p>
          <a:p>
            <a:r>
              <a:rPr lang="fr-FR" sz="1200" kern="1200" dirty="0" smtClean="0">
                <a:solidFill>
                  <a:schemeClr val="tx1"/>
                </a:solidFill>
                <a:effectLst/>
                <a:latin typeface="+mn-lt"/>
                <a:ea typeface="+mn-ea"/>
                <a:cs typeface="+mn-cs"/>
              </a:rPr>
              <a:t>veut dire </a:t>
            </a:r>
            <a:r>
              <a:rPr lang="fr-FR" sz="1200" i="1" kern="1200" dirty="0" smtClean="0">
                <a:solidFill>
                  <a:schemeClr val="tx1"/>
                </a:solidFill>
                <a:effectLst/>
                <a:latin typeface="+mn-lt"/>
                <a:ea typeface="+mn-ea"/>
                <a:cs typeface="+mn-cs"/>
              </a:rPr>
              <a:t>audition</a:t>
            </a:r>
            <a:r>
              <a:rPr lang="fr-FR" sz="1200" i="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donc </a:t>
            </a:r>
            <a:r>
              <a:rPr lang="fr-FR" sz="1200" i="1" kern="1200" dirty="0" smtClean="0">
                <a:solidFill>
                  <a:schemeClr val="tx1"/>
                </a:solidFill>
                <a:effectLst/>
                <a:latin typeface="+mn-lt"/>
                <a:ea typeface="+mn-ea"/>
                <a:cs typeface="+mn-cs"/>
              </a:rPr>
              <a:t>stéréophonie</a:t>
            </a:r>
            <a:endParaRPr lang="fr-FR" sz="12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&lt;clic&gt;</a:t>
            </a:r>
          </a:p>
          <a:p>
            <a:r>
              <a:rPr lang="fr-FR" sz="1200" kern="1200" dirty="0" smtClean="0">
                <a:solidFill>
                  <a:schemeClr val="tx1"/>
                </a:solidFill>
                <a:effectLst/>
                <a:latin typeface="+mn-lt"/>
                <a:ea typeface="+mn-ea"/>
                <a:cs typeface="+mn-cs"/>
              </a:rPr>
              <a:t>veut dire </a:t>
            </a:r>
            <a:r>
              <a:rPr lang="fr-FR" sz="1200" i="1" kern="1200" dirty="0" smtClean="0">
                <a:solidFill>
                  <a:schemeClr val="tx1"/>
                </a:solidFill>
                <a:effectLst/>
                <a:latin typeface="+mn-lt"/>
                <a:ea typeface="+mn-ea"/>
                <a:cs typeface="+mn-cs"/>
              </a:rPr>
              <a:t>audition solide</a:t>
            </a:r>
            <a:r>
              <a:rPr lang="fr-FR"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&lt;clic&gt;</a:t>
            </a:r>
          </a:p>
          <a:p>
            <a:r>
              <a:rPr lang="fr-FR" sz="1200" kern="1200" dirty="0" smtClean="0">
                <a:solidFill>
                  <a:schemeClr val="tx1"/>
                </a:solidFill>
                <a:effectLst/>
                <a:latin typeface="+mn-lt"/>
                <a:ea typeface="+mn-ea"/>
                <a:cs typeface="+mn-cs"/>
              </a:rPr>
              <a:t>Plutôt une audition qui a du volume, du relief, qui permet à l’auditeur d’identifier de quelle direction proviennent les différents sons.</a:t>
            </a:r>
          </a:p>
          <a:p>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2</a:t>
            </a:fld>
            <a:endParaRPr lang="fr-FR"/>
          </a:p>
        </p:txBody>
      </p:sp>
    </p:spTree>
    <p:extLst>
      <p:ext uri="{BB962C8B-B14F-4D97-AF65-F5344CB8AC3E}">
        <p14:creationId xmlns:p14="http://schemas.microsoft.com/office/powerpoint/2010/main" val="102698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les salles de cinéma, l’anaglyphe</a:t>
            </a:r>
            <a:r>
              <a:rPr lang="fr-FR" baseline="0" dirty="0" smtClean="0"/>
              <a:t> n’est plus utilisé, remplacé par la polarisation de la lumière.</a:t>
            </a:r>
          </a:p>
          <a:p>
            <a:endParaRPr lang="fr-FR" baseline="0" dirty="0" smtClean="0"/>
          </a:p>
          <a:p>
            <a:r>
              <a:rPr lang="fr-FR" baseline="0" dirty="0" smtClean="0"/>
              <a:t>La lumière naturelle n’est en général pas polarisée et vibre dans toutes les directions.</a:t>
            </a:r>
          </a:p>
          <a:p>
            <a:r>
              <a:rPr lang="fr-FR" baseline="0" dirty="0" smtClean="0"/>
              <a:t>Un filtre polariseur ne va garder que l’onde électromagnétique parallèle au polariseur (on peut voir ça comme une sorte de peigne ou de fente).</a:t>
            </a:r>
          </a:p>
          <a:p>
            <a:r>
              <a:rPr lang="fr-FR" baseline="0" dirty="0" smtClean="0"/>
              <a:t>Si on place un second polariseur orienté de la même façon, la lumière va traverser ce deuxième filtre.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Si au contraire, le second polariseur est orienté à 90°, la lumière sera alors bloquée.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&lt;clic&gt;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On place donc une paire de filtres polariseurs croisés devant les projecteurs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&lt;clic&gt;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et les spectateurs portent des lunettes avec des filtres polariseurs croisés de la même façon. Chaque œil ne voit que l’image qui lui est destinée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u="sng" baseline="0" dirty="0" smtClean="0"/>
              <a:t>Avantage</a:t>
            </a:r>
            <a:r>
              <a:rPr lang="fr-FR" baseline="0" dirty="0" smtClean="0"/>
              <a:t> : nos yeux ne sont pas sensibles à la polarisation, les images ne sont pas altérées par les filtres qui ne sont pas colorés.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Les lunettes polarisantes sont aussi très économiques.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u="sng" baseline="0" dirty="0" smtClean="0"/>
              <a:t>Inconvénients</a:t>
            </a:r>
            <a:r>
              <a:rPr lang="fr-FR" baseline="0" dirty="0" smtClean="0"/>
              <a:t> : Les filtres bloquent beaucoup de luminosité.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Il faut impérativement un écran spécial, en général métallisé, qui conserve la polarisation.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Les filtres des lunettes ne sont pas parfaits et ne séparent pas bien les deux images : on a alors des </a:t>
            </a:r>
            <a:r>
              <a:rPr lang="fr-FR" b="1" i="1" baseline="0" dirty="0" smtClean="0"/>
              <a:t>images fantômes</a:t>
            </a:r>
            <a:r>
              <a:rPr lang="fr-FR" baseline="0" dirty="0" smtClean="0"/>
              <a:t>.</a:t>
            </a:r>
            <a:endParaRPr lang="fr-FR" dirty="0" smtClean="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21</a:t>
            </a:fld>
            <a:endParaRPr lang="fr-FR"/>
          </a:p>
        </p:txBody>
      </p:sp>
    </p:spTree>
    <p:extLst>
      <p:ext uri="{BB962C8B-B14F-4D97-AF65-F5344CB8AC3E}">
        <p14:creationId xmlns:p14="http://schemas.microsoft.com/office/powerpoint/2010/main" val="2925097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Il existe aussi un système à un seul projecteur qui est souvent utilisé</a:t>
            </a:r>
            <a:r>
              <a:rPr lang="fr-FR" baseline="0" dirty="0" smtClean="0"/>
              <a:t> dans les salles de cinéma.</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Le projecteur va alterner très rapidement les images gauche et droite et un modulateur de polarisation, piloté par le projecteur, va lui alterner les polarisations.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Les TV3D dites « passives » ont un filtre polariseur collé à la surface de l’écran.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Il polarise les lignes paires des images dans un sens et les lignes impaires dans l’autre sens.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u="sng" baseline="0" dirty="0" smtClean="0"/>
              <a:t>Inconvénient</a:t>
            </a:r>
            <a:r>
              <a:rPr lang="fr-FR" baseline="0" dirty="0" smtClean="0"/>
              <a:t> : on divise la résolution verticale par 2.</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22</a:t>
            </a:fld>
            <a:endParaRPr lang="fr-FR"/>
          </a:p>
        </p:txBody>
      </p:sp>
    </p:spTree>
    <p:extLst>
      <p:ext uri="{BB962C8B-B14F-4D97-AF65-F5344CB8AC3E}">
        <p14:creationId xmlns:p14="http://schemas.microsoft.com/office/powerpoint/2010/main" val="2414730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Le principe de la projection alternée ou projection active est le multiplexage temporel : les deux images ne sont pas présentées en même temps mais l’une après l’autre en alternance très rapide.</a:t>
            </a:r>
          </a:p>
          <a:p>
            <a:r>
              <a:rPr lang="fr-FR" baseline="0" dirty="0" smtClean="0"/>
              <a:t>Des lunettes vont bloquer en alternance les yeux du spectateur.</a:t>
            </a:r>
          </a:p>
          <a:p>
            <a:r>
              <a:rPr lang="fr-FR" baseline="0" dirty="0" smtClean="0"/>
              <a:t>&lt;clic&gt;</a:t>
            </a:r>
          </a:p>
          <a:p>
            <a:r>
              <a:rPr lang="fr-FR" baseline="0" dirty="0" smtClean="0"/>
              <a:t>Il est utilisé par les vidéoprojecteurs 3D, certaines TV3D et certaines salles de cinéma.</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Le projecteur alternent très rapidement les images gauches et droites et émet en plus un signal de synchronisation aux lunettes qui obscurcissent les verres alternativement à gauche et droite en alternance.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u="sng" baseline="0" dirty="0" smtClean="0"/>
              <a:t>Avantage</a:t>
            </a:r>
            <a:r>
              <a:rPr lang="fr-FR" u="none" baseline="0" dirty="0" smtClean="0"/>
              <a:t> : Un seul projecteur, on peut utiliser un écran standard, voire un mur blanc.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u="none" baseline="0" dirty="0" smtClean="0"/>
              <a:t>&lt;clic&gt;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u="sng" baseline="0" dirty="0" smtClean="0"/>
              <a:t>Inconvénient</a:t>
            </a:r>
            <a:r>
              <a:rPr lang="fr-FR" baseline="0" dirty="0" smtClean="0"/>
              <a:t> : Les lunettes sont plus chères (15 € environ) et doivent être régulièrement rechargées.</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23</a:t>
            </a:fld>
            <a:endParaRPr lang="fr-FR"/>
          </a:p>
        </p:txBody>
      </p:sp>
    </p:spTree>
    <p:extLst>
      <p:ext uri="{BB962C8B-B14F-4D97-AF65-F5344CB8AC3E}">
        <p14:creationId xmlns:p14="http://schemas.microsoft.com/office/powerpoint/2010/main" val="378168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On pourrait croire que c’est une invention récente mais son principe date du XIX</a:t>
            </a:r>
            <a:r>
              <a:rPr lang="fr-FR" baseline="30000" dirty="0" smtClean="0"/>
              <a:t>e</a:t>
            </a:r>
            <a:r>
              <a:rPr lang="fr-FR" baseline="0" dirty="0" smtClean="0"/>
              <a:t> siècle, puisque Joseph-Charles d'Almeida décrit un système appelé </a:t>
            </a:r>
            <a:r>
              <a:rPr lang="fr-FR" b="1" i="1" dirty="0" err="1" smtClean="0"/>
              <a:t>strobostéréoscopie</a:t>
            </a:r>
            <a:r>
              <a:rPr lang="fr-FR" b="0" i="0" dirty="0" smtClean="0"/>
              <a:t> en 1858.</a:t>
            </a:r>
          </a:p>
          <a:p>
            <a:r>
              <a:rPr lang="fr-FR" b="0" dirty="0" smtClean="0"/>
              <a:t>Plusieurs brevets</a:t>
            </a:r>
            <a:r>
              <a:rPr lang="fr-FR" b="0" baseline="0" dirty="0" smtClean="0"/>
              <a:t> ont été déposés au tout début du XX</a:t>
            </a:r>
            <a:r>
              <a:rPr lang="fr-FR" b="0" baseline="30000" dirty="0" smtClean="0"/>
              <a:t>e</a:t>
            </a:r>
            <a:r>
              <a:rPr lang="fr-FR" b="0" baseline="0" dirty="0" smtClean="0"/>
              <a:t> siècle et une salle de projection a fonctionné brièvement à Paris lors de l’année 1903.</a:t>
            </a:r>
          </a:p>
          <a:p>
            <a:r>
              <a:rPr lang="fr-FR" b="0" baseline="0" dirty="0" smtClean="0"/>
              <a:t>Dans les années 1920, l’américain </a:t>
            </a:r>
            <a:r>
              <a:rPr lang="fr-FR" dirty="0" smtClean="0"/>
              <a:t>Laurens Hammond</a:t>
            </a:r>
            <a:r>
              <a:rPr lang="fr-FR" baseline="0" dirty="0" smtClean="0"/>
              <a:t> créa le système </a:t>
            </a:r>
            <a:r>
              <a:rPr lang="fr-FR" baseline="0" dirty="0" err="1" smtClean="0"/>
              <a:t>Teleview</a:t>
            </a:r>
            <a:r>
              <a:rPr lang="fr-FR" baseline="0" dirty="0" smtClean="0"/>
              <a:t> qui équipa une salle de cinéma à New-York.</a:t>
            </a:r>
          </a:p>
          <a:p>
            <a:r>
              <a:rPr lang="fr-FR" b="0" baseline="0" dirty="0" smtClean="0"/>
              <a:t>&lt;clic&gt;</a:t>
            </a:r>
          </a:p>
          <a:p>
            <a:r>
              <a:rPr lang="fr-FR" b="0" baseline="0" dirty="0" smtClean="0"/>
              <a:t>Chaque siège était équipé d’un système comportant un disque vertical rotatif.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&lt;clic&gt;</a:t>
            </a:r>
          </a:p>
          <a:p>
            <a:r>
              <a:rPr lang="fr-FR" b="0" baseline="0" dirty="0" smtClean="0"/>
              <a:t>Des lumières dans le disque découvrent / cachent les deux yeux en alternance et les projecteurs montrent les images gauches et droites en alternance.</a:t>
            </a:r>
          </a:p>
          <a:p>
            <a:r>
              <a:rPr lang="fr-FR" b="0" baseline="0" dirty="0" smtClean="0"/>
              <a:t>&lt;clic&gt;</a:t>
            </a:r>
          </a:p>
          <a:p>
            <a:r>
              <a:rPr lang="fr-FR" b="0" baseline="0" dirty="0" smtClean="0"/>
              <a:t>&lt;animation&gt;</a:t>
            </a:r>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24</a:t>
            </a:fld>
            <a:endParaRPr lang="fr-FR"/>
          </a:p>
        </p:txBody>
      </p:sp>
    </p:spTree>
    <p:extLst>
      <p:ext uri="{BB962C8B-B14F-4D97-AF65-F5344CB8AC3E}">
        <p14:creationId xmlns:p14="http://schemas.microsoft.com/office/powerpoint/2010/main" val="408270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Ces systèmes électromécaniques étaient complexes et fragiles…</a:t>
            </a:r>
          </a:p>
          <a:p>
            <a:r>
              <a:rPr lang="fr-FR" b="0" baseline="0" dirty="0" smtClean="0"/>
              <a:t>&lt;clic&gt;</a:t>
            </a:r>
          </a:p>
          <a:p>
            <a:r>
              <a:rPr lang="fr-FR" b="0" baseline="0" dirty="0" smtClean="0"/>
              <a:t>… et ils été abandonnés assez rapidement.</a:t>
            </a:r>
          </a:p>
          <a:p>
            <a:r>
              <a:rPr lang="fr-FR" b="0" baseline="0" dirty="0" smtClean="0"/>
              <a:t>Il a fallu attendre l’arrivée des cristaux liquides pour qu’il soit possible de pouvoir concevoir des lunettes à obturation légères et fiables.</a:t>
            </a:r>
          </a:p>
          <a:p>
            <a:r>
              <a:rPr lang="fr-FR" b="0" baseline="0" dirty="0" smtClean="0"/>
              <a:t>D’abord filaires</a:t>
            </a:r>
          </a:p>
          <a:p>
            <a:r>
              <a:rPr lang="fr-FR" b="0" baseline="0" dirty="0" smtClean="0"/>
              <a:t>&lt;clic&gt;</a:t>
            </a:r>
          </a:p>
          <a:p>
            <a:r>
              <a:rPr lang="fr-FR" b="0" baseline="0" dirty="0" smtClean="0"/>
              <a:t>puis sans fil.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dirty="0" smtClean="0"/>
              <a:t>&lt;clic&gt;</a:t>
            </a:r>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25</a:t>
            </a:fld>
            <a:endParaRPr lang="fr-FR"/>
          </a:p>
        </p:txBody>
      </p:sp>
    </p:spTree>
    <p:extLst>
      <p:ext uri="{BB962C8B-B14F-4D97-AF65-F5344CB8AC3E}">
        <p14:creationId xmlns:p14="http://schemas.microsoft.com/office/powerpoint/2010/main" val="3185140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Ces lunettes étaient très chères et donc réservées aux applications professionnelles comme la Conception Assistée par Ordinateur (CAO)</a:t>
            </a:r>
          </a:p>
          <a:p>
            <a:r>
              <a:rPr lang="fr-FR" baseline="0" dirty="0" smtClean="0"/>
              <a:t>ou le « CAVE », une pièce immersive dans laquelle on peut évoluer équipé d’un matériel spécial.</a:t>
            </a:r>
          </a:p>
          <a:p>
            <a:r>
              <a:rPr lang="fr-FR" baseline="0" dirty="0" smtClean="0"/>
              <a:t>&lt;clic&gt;</a:t>
            </a:r>
          </a:p>
          <a:p>
            <a:r>
              <a:rPr lang="fr-FR" baseline="0" dirty="0" smtClean="0"/>
              <a:t>Elles se sont démocratisées avec les jeux vidéos 3D, les TV 3D et les vidéoprojecteurs 3D, et on trouve des modèles à moins de 10 €.</a:t>
            </a:r>
          </a:p>
          <a:p>
            <a:endParaRPr lang="fr-FR" baseline="0" dirty="0" smtClean="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26</a:t>
            </a:fld>
            <a:endParaRPr lang="fr-FR"/>
          </a:p>
        </p:txBody>
      </p:sp>
    </p:spTree>
    <p:extLst>
      <p:ext uri="{BB962C8B-B14F-4D97-AF65-F5344CB8AC3E}">
        <p14:creationId xmlns:p14="http://schemas.microsoft.com/office/powerpoint/2010/main" val="4141346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27</a:t>
            </a:fld>
            <a:endParaRPr lang="fr-FR"/>
          </a:p>
        </p:txBody>
      </p:sp>
    </p:spTree>
    <p:extLst>
      <p:ext uri="{BB962C8B-B14F-4D97-AF65-F5344CB8AC3E}">
        <p14:creationId xmlns:p14="http://schemas.microsoft.com/office/powerpoint/2010/main" val="2023106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28</a:t>
            </a:fld>
            <a:endParaRPr lang="fr-FR"/>
          </a:p>
        </p:txBody>
      </p:sp>
    </p:spTree>
    <p:extLst>
      <p:ext uri="{BB962C8B-B14F-4D97-AF65-F5344CB8AC3E}">
        <p14:creationId xmlns:p14="http://schemas.microsoft.com/office/powerpoint/2010/main" val="2277899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système à barrière de parallaxe consiste à intercaler une</a:t>
            </a:r>
            <a:r>
              <a:rPr lang="fr-FR" baseline="0" dirty="0" smtClean="0"/>
              <a:t> </a:t>
            </a:r>
            <a:r>
              <a:rPr lang="fr-FR" dirty="0" smtClean="0"/>
              <a:t>fine grille verticale</a:t>
            </a:r>
            <a:r>
              <a:rPr lang="fr-FR" baseline="0" dirty="0" smtClean="0"/>
              <a:t> entre l’écran (un écran d’ordinateur par exemple) et l’observateur.</a:t>
            </a:r>
          </a:p>
          <a:p>
            <a:r>
              <a:rPr lang="fr-FR" baseline="0" dirty="0" smtClean="0"/>
              <a:t>La taille et la position de cette grille sont calculées précisément pour que les barres de la grilles masquent une colonne de pixels sur deux pour un œil et les autres colonnes pour l’autre œil.</a:t>
            </a:r>
          </a:p>
          <a:p>
            <a:endParaRPr lang="fr-FR" baseline="0" dirty="0" smtClean="0"/>
          </a:p>
          <a:p>
            <a:r>
              <a:rPr lang="fr-FR" u="sng" baseline="0" dirty="0" smtClean="0"/>
              <a:t>Avantage</a:t>
            </a:r>
            <a:r>
              <a:rPr lang="fr-FR" baseline="0" dirty="0" smtClean="0"/>
              <a:t> : On obtient un système 3D sans lunettes !</a:t>
            </a:r>
          </a:p>
          <a:p>
            <a:endParaRPr lang="fr-FR" dirty="0" smtClean="0"/>
          </a:p>
          <a:p>
            <a:r>
              <a:rPr lang="fr-FR" i="0" u="sng" dirty="0" smtClean="0"/>
              <a:t>Inconvénient</a:t>
            </a:r>
            <a:r>
              <a:rPr lang="fr-FR" baseline="0" dirty="0" smtClean="0"/>
              <a:t> :</a:t>
            </a:r>
          </a:p>
          <a:p>
            <a:r>
              <a:rPr lang="fr-FR" baseline="0" dirty="0" smtClean="0"/>
              <a:t>Fonctionne bien surtout pour des écrans de petite taille.</a:t>
            </a:r>
          </a:p>
          <a:p>
            <a:r>
              <a:rPr lang="fr-FR" baseline="0" dirty="0" smtClean="0"/>
              <a:t>La résolution horizontale est divisée par deux et l’image apparait comme striée.</a:t>
            </a:r>
          </a:p>
          <a:p>
            <a:r>
              <a:rPr lang="fr-FR" baseline="0" dirty="0" smtClean="0"/>
              <a:t>L’observateur doit trouver la bonne position et la garder (il existe des systèmes avec une caméra qui repère les yeux de l’utilisateur et ajuste l’image en conséquence).</a:t>
            </a:r>
          </a:p>
          <a:p>
            <a:r>
              <a:rPr lang="fr-FR" baseline="0" dirty="0" smtClean="0"/>
              <a:t>En pratique, un seul utilisateur.</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29</a:t>
            </a:fld>
            <a:endParaRPr lang="fr-FR"/>
          </a:p>
        </p:txBody>
      </p:sp>
    </p:spTree>
    <p:extLst>
      <p:ext uri="{BB962C8B-B14F-4D97-AF65-F5344CB8AC3E}">
        <p14:creationId xmlns:p14="http://schemas.microsoft.com/office/powerpoint/2010/main" val="1027293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Mais des inventeurs ont tenté d’appliquer ce</a:t>
            </a:r>
            <a:r>
              <a:rPr lang="fr-FR" baseline="0" dirty="0" smtClean="0"/>
              <a:t> principe pour des salles de cinéma.</a:t>
            </a:r>
          </a:p>
          <a:p>
            <a:r>
              <a:rPr lang="fr-FR" baseline="0" dirty="0" smtClean="0"/>
              <a:t>Comme le Russe Ivanov dans les années 1930</a:t>
            </a:r>
          </a:p>
          <a:p>
            <a:endParaRPr lang="fr-FR" baseline="0" dirty="0" smtClean="0"/>
          </a:p>
          <a:p>
            <a:r>
              <a:rPr lang="fr-FR" baseline="0" dirty="0" smtClean="0"/>
              <a:t>&lt;clic&gt;</a:t>
            </a:r>
          </a:p>
          <a:p>
            <a:r>
              <a:rPr lang="fr-FR" baseline="0" dirty="0" smtClean="0"/>
              <a:t>ou le Français Savoye dans les années 1940-40.</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30</a:t>
            </a:fld>
            <a:endParaRPr lang="fr-FR"/>
          </a:p>
        </p:txBody>
      </p:sp>
    </p:spTree>
    <p:extLst>
      <p:ext uri="{BB962C8B-B14F-4D97-AF65-F5344CB8AC3E}">
        <p14:creationId xmlns:p14="http://schemas.microsoft.com/office/powerpoint/2010/main" val="273028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La stéréo du festival est la </a:t>
            </a:r>
            <a:r>
              <a:rPr lang="fr-FR" sz="1200" b="1" i="1" kern="1200" dirty="0" smtClean="0">
                <a:solidFill>
                  <a:schemeClr val="tx1"/>
                </a:solidFill>
                <a:effectLst/>
                <a:latin typeface="+mn-lt"/>
                <a:ea typeface="+mn-ea"/>
                <a:cs typeface="+mn-cs"/>
              </a:rPr>
              <a:t>stéréoscopie</a:t>
            </a:r>
            <a:r>
              <a:rPr lang="fr-FR" sz="1200" kern="1200" dirty="0" smtClean="0">
                <a:solidFill>
                  <a:schemeClr val="tx1"/>
                </a:solidFill>
                <a:effectLst/>
                <a:latin typeface="+mn-lt"/>
                <a:ea typeface="+mn-ea"/>
                <a:cs typeface="+mn-cs"/>
              </a:rPr>
              <a:t>.</a:t>
            </a:r>
          </a:p>
          <a:p>
            <a:r>
              <a:rPr lang="fr-FR" sz="1200" kern="1200" dirty="0" smtClean="0">
                <a:solidFill>
                  <a:schemeClr val="tx1"/>
                </a:solidFill>
                <a:effectLst/>
                <a:latin typeface="+mn-lt"/>
                <a:ea typeface="+mn-ea"/>
                <a:cs typeface="+mn-cs"/>
              </a:rPr>
              <a:t>Si </a:t>
            </a:r>
            <a:r>
              <a:rPr lang="fr-FR" sz="1200" i="1" kern="1200" dirty="0" smtClean="0">
                <a:solidFill>
                  <a:schemeClr val="tx1"/>
                </a:solidFill>
                <a:effectLst/>
                <a:latin typeface="+mn-lt"/>
                <a:ea typeface="+mn-ea"/>
                <a:cs typeface="+mn-cs"/>
              </a:rPr>
              <a:t>phonie</a:t>
            </a:r>
            <a:r>
              <a:rPr lang="fr-FR" sz="1200" kern="1200" dirty="0" smtClean="0">
                <a:solidFill>
                  <a:schemeClr val="tx1"/>
                </a:solidFill>
                <a:effectLst/>
                <a:latin typeface="+mn-lt"/>
                <a:ea typeface="+mn-ea"/>
                <a:cs typeface="+mn-cs"/>
              </a:rPr>
              <a:t> représente l’audition, </a:t>
            </a:r>
            <a:r>
              <a:rPr lang="fr-FR" sz="1200" i="1" kern="1200" dirty="0" smtClean="0">
                <a:solidFill>
                  <a:schemeClr val="tx1"/>
                </a:solidFill>
                <a:effectLst/>
                <a:latin typeface="+mn-lt"/>
                <a:ea typeface="+mn-ea"/>
                <a:cs typeface="+mn-cs"/>
              </a:rPr>
              <a:t>scopie</a:t>
            </a:r>
            <a:r>
              <a:rPr lang="fr-FR" sz="1200" kern="1200" dirty="0" smtClean="0">
                <a:solidFill>
                  <a:schemeClr val="tx1"/>
                </a:solidFill>
                <a:effectLst/>
                <a:latin typeface="+mn-lt"/>
                <a:ea typeface="+mn-ea"/>
                <a:cs typeface="+mn-cs"/>
              </a:rPr>
              <a:t> est le domaine de la vision. La stéréoscopie est donc la vision en volume, la vision en relief.</a:t>
            </a:r>
          </a:p>
          <a:p>
            <a:r>
              <a:rPr lang="fr-FR" sz="1200" kern="1200" dirty="0" smtClean="0">
                <a:solidFill>
                  <a:schemeClr val="tx1"/>
                </a:solidFill>
                <a:effectLst/>
                <a:latin typeface="+mn-lt"/>
                <a:ea typeface="+mn-ea"/>
                <a:cs typeface="+mn-cs"/>
              </a:rPr>
              <a:t>Comme on aime bien abréger les mots, on parle alors de « stéréo » tout court comme on parle de </a:t>
            </a:r>
            <a:r>
              <a:rPr lang="fr-FR" sz="1200" i="1" kern="1200" dirty="0" smtClean="0">
                <a:solidFill>
                  <a:schemeClr val="tx1"/>
                </a:solidFill>
                <a:effectLst/>
                <a:latin typeface="+mn-lt"/>
                <a:ea typeface="+mn-ea"/>
                <a:cs typeface="+mn-cs"/>
              </a:rPr>
              <a:t>kilo</a:t>
            </a:r>
            <a:r>
              <a:rPr lang="fr-FR" sz="1200" kern="1200" dirty="0" smtClean="0">
                <a:solidFill>
                  <a:schemeClr val="tx1"/>
                </a:solidFill>
                <a:effectLst/>
                <a:latin typeface="+mn-lt"/>
                <a:ea typeface="+mn-ea"/>
                <a:cs typeface="+mn-cs"/>
              </a:rPr>
              <a:t> pour les kilogrammes (et pas les kilomètres, je me demande bien pourquoi ?).</a:t>
            </a:r>
          </a:p>
          <a:p>
            <a:r>
              <a:rPr lang="fr-FR" sz="1200" kern="1200" dirty="0" smtClean="0">
                <a:solidFill>
                  <a:schemeClr val="tx1"/>
                </a:solidFill>
                <a:effectLst/>
                <a:latin typeface="+mn-lt"/>
                <a:ea typeface="+mn-ea"/>
                <a:cs typeface="+mn-cs"/>
              </a:rPr>
              <a:t>Mais pour le grand public, stéréo est un système de reproduction sonore bien que le terme stéréophonie soit en fait plus récent que stéréoscopie.</a:t>
            </a:r>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3</a:t>
            </a:fld>
            <a:endParaRPr lang="fr-FR"/>
          </a:p>
        </p:txBody>
      </p:sp>
    </p:spTree>
    <p:extLst>
      <p:ext uri="{BB962C8B-B14F-4D97-AF65-F5344CB8AC3E}">
        <p14:creationId xmlns:p14="http://schemas.microsoft.com/office/powerpoint/2010/main" val="2597001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réseau lenticulaire</a:t>
            </a:r>
            <a:r>
              <a:rPr lang="fr-FR" baseline="0" dirty="0" smtClean="0"/>
              <a:t> est assez semblable à la barrière de parallaxe mais la grille est remplacée par un réseau de fines lentilles verticales.</a:t>
            </a:r>
          </a:p>
          <a:p>
            <a:r>
              <a:rPr lang="fr-FR" baseline="0" dirty="0" smtClean="0"/>
              <a:t>&lt;clic&gt;</a:t>
            </a:r>
          </a:p>
          <a:p>
            <a:r>
              <a:rPr lang="fr-FR" baseline="0" dirty="0" smtClean="0"/>
              <a:t>Ces lentilles focalisent sur l’image 3D présentée derrière où les vues gauche et droite sont découpées en fines bandes verticales.</a:t>
            </a:r>
          </a:p>
          <a:p>
            <a:r>
              <a:rPr lang="fr-FR" baseline="0" dirty="0" smtClean="0"/>
              <a:t>Les deux yeux n’étant pas à la même position, l’œil gauche voit uniquement les bandes de l’image gauche et l’œil droit celles de l’image droite.</a:t>
            </a:r>
          </a:p>
          <a:p>
            <a:r>
              <a:rPr lang="fr-FR" baseline="0" dirty="0" smtClean="0"/>
              <a:t>L’avantage est que les lentilles ne fonctionne pas en tout-ou-rien comme la barrière de parallaxe mais continument selon la position des yeux.</a:t>
            </a:r>
          </a:p>
          <a:p>
            <a:r>
              <a:rPr lang="fr-FR" baseline="0" dirty="0" smtClean="0"/>
              <a:t>On peut donc mettre (entrelacer) plus de deux images pour multiplier les points de vue et pouvoir « tourner » autour de l’objet présenté.</a:t>
            </a:r>
          </a:p>
          <a:p>
            <a:r>
              <a:rPr lang="fr-FR" baseline="0" dirty="0" smtClean="0"/>
              <a:t>&lt;clic&gt;</a:t>
            </a:r>
          </a:p>
          <a:p>
            <a:r>
              <a:rPr lang="fr-FR" baseline="0" dirty="0" smtClean="0"/>
              <a:t>En pratique on entrelace 4, 10, 30, 60 images voire plus !</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31</a:t>
            </a:fld>
            <a:endParaRPr lang="fr-FR"/>
          </a:p>
        </p:txBody>
      </p:sp>
    </p:spTree>
    <p:extLst>
      <p:ext uri="{BB962C8B-B14F-4D97-AF65-F5344CB8AC3E}">
        <p14:creationId xmlns:p14="http://schemas.microsoft.com/office/powerpoint/2010/main" val="2774693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faut</a:t>
            </a:r>
            <a:r>
              <a:rPr lang="fr-FR" baseline="0" dirty="0" smtClean="0"/>
              <a:t> maintenant plus que deux objectifs pour enregistrer tous ces points de vue comme nous le montre sur cette photo Henri Clément, spécialiste des lenticulaires.</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32</a:t>
            </a:fld>
            <a:endParaRPr lang="fr-FR"/>
          </a:p>
        </p:txBody>
      </p:sp>
    </p:spTree>
    <p:extLst>
      <p:ext uri="{BB962C8B-B14F-4D97-AF65-F5344CB8AC3E}">
        <p14:creationId xmlns:p14="http://schemas.microsoft.com/office/powerpoint/2010/main" val="2263150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festival</a:t>
            </a:r>
            <a:r>
              <a:rPr lang="fr-FR" baseline="0" dirty="0" smtClean="0"/>
              <a:t> porte le nom de Maurice Bonnet, le pionnier des images lenticulaires.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&lt;clic&gt;</a:t>
            </a:r>
          </a:p>
          <a:p>
            <a:r>
              <a:rPr lang="fr-FR" baseline="0" dirty="0" smtClean="0"/>
              <a:t>Dans les années 1940-50, il avait même un studio à Paris où on pouvait se faire photographier en relief</a:t>
            </a:r>
          </a:p>
          <a:p>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&lt;clic&gt;</a:t>
            </a:r>
          </a:p>
          <a:p>
            <a:r>
              <a:rPr lang="fr-FR" baseline="0" dirty="0" smtClean="0"/>
              <a:t>à l’aide de cet énorme appareil.</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33</a:t>
            </a:fld>
            <a:endParaRPr lang="fr-FR"/>
          </a:p>
        </p:txBody>
      </p:sp>
    </p:spTree>
    <p:extLst>
      <p:ext uri="{BB962C8B-B14F-4D97-AF65-F5344CB8AC3E}">
        <p14:creationId xmlns:p14="http://schemas.microsoft.com/office/powerpoint/2010/main" val="2212224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34</a:t>
            </a:fld>
            <a:endParaRPr lang="fr-FR"/>
          </a:p>
        </p:txBody>
      </p:sp>
    </p:spTree>
    <p:extLst>
      <p:ext uri="{BB962C8B-B14F-4D97-AF65-F5344CB8AC3E}">
        <p14:creationId xmlns:p14="http://schemas.microsoft.com/office/powerpoint/2010/main" val="4198646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mêmes</a:t>
            </a:r>
            <a:r>
              <a:rPr lang="fr-FR" baseline="0" dirty="0" smtClean="0"/>
              <a:t> principes sont employés sur des écrans électroniques qui deviennent </a:t>
            </a:r>
            <a:r>
              <a:rPr lang="fr-FR" baseline="0" smtClean="0"/>
              <a:t>alors autostéréoscopiques.</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35</a:t>
            </a:fld>
            <a:endParaRPr lang="fr-FR"/>
          </a:p>
        </p:txBody>
      </p:sp>
    </p:spTree>
    <p:extLst>
      <p:ext uri="{BB962C8B-B14F-4D97-AF65-F5344CB8AC3E}">
        <p14:creationId xmlns:p14="http://schemas.microsoft.com/office/powerpoint/2010/main" val="4052179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lunettes 3D</a:t>
            </a:r>
            <a:r>
              <a:rPr lang="fr-FR" baseline="0" dirty="0" smtClean="0"/>
              <a:t> tant décriées par les adversaires du relief feraient-elles un retour remarqué ?</a:t>
            </a:r>
          </a:p>
          <a:p>
            <a:r>
              <a:rPr lang="fr-FR" baseline="0" dirty="0" smtClean="0"/>
              <a:t>&lt;clic&gt;</a:t>
            </a:r>
          </a:p>
          <a:p>
            <a:r>
              <a:rPr lang="fr-FR" baseline="0" dirty="0" smtClean="0"/>
              <a:t>Elles sont de retour oui mais sous le format XXL des casques de réalité virtuelle ou réalité augmentée !</a:t>
            </a:r>
          </a:p>
          <a:p>
            <a:r>
              <a:rPr lang="fr-FR" baseline="0" dirty="0" smtClean="0"/>
              <a:t>&lt;clic&gt;</a:t>
            </a:r>
          </a:p>
          <a:p>
            <a:r>
              <a:rPr lang="fr-FR" baseline="0" dirty="0" smtClean="0"/>
              <a:t>Ces casques immergent l’utilisateur dans un univers 3D stéréoscopique qui interagit avec lui, dans lequel il peut se déplacer, observer, écouter, agir…</a:t>
            </a:r>
          </a:p>
          <a:p>
            <a:endParaRPr lang="fr-FR" baseline="0" dirty="0" smtClean="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36</a:t>
            </a:fld>
            <a:endParaRPr lang="fr-FR"/>
          </a:p>
        </p:txBody>
      </p:sp>
    </p:spTree>
    <p:extLst>
      <p:ext uri="{BB962C8B-B14F-4D97-AF65-F5344CB8AC3E}">
        <p14:creationId xmlns:p14="http://schemas.microsoft.com/office/powerpoint/2010/main" val="1501799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est bien difficile de le dire…</a:t>
            </a:r>
          </a:p>
          <a:p>
            <a:endParaRPr lang="fr-FR" baseline="0" dirty="0" smtClean="0"/>
          </a:p>
          <a:p>
            <a:r>
              <a:rPr lang="fr-FR" baseline="0" dirty="0" smtClean="0"/>
              <a:t>Nous aurons peut-être un piste quand sortira enfin en salle, le film Avatar 2, des années après le premier Avatar qui est sorti en 2009.</a:t>
            </a:r>
          </a:p>
          <a:p>
            <a:endParaRPr lang="fr-FR" baseline="0" dirty="0" smtClean="0"/>
          </a:p>
          <a:p>
            <a:r>
              <a:rPr lang="fr-FR" baseline="0" dirty="0" smtClean="0"/>
              <a:t>Son réalisateur, James Cameron,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&lt;clic&gt;</a:t>
            </a:r>
          </a:p>
          <a:p>
            <a:r>
              <a:rPr lang="fr-FR" baseline="0" dirty="0" smtClean="0"/>
              <a:t>féru de techniques et de 3D nous a peut-être préparé une surprise pour ce film…</a:t>
            </a:r>
          </a:p>
          <a:p>
            <a:r>
              <a:rPr lang="fr-FR" baseline="0" dirty="0" smtClean="0"/>
              <a:t>&lt;clic&gt;</a:t>
            </a:r>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37</a:t>
            </a:fld>
            <a:endParaRPr lang="fr-FR"/>
          </a:p>
        </p:txBody>
      </p:sp>
    </p:spTree>
    <p:extLst>
      <p:ext uri="{BB962C8B-B14F-4D97-AF65-F5344CB8AC3E}">
        <p14:creationId xmlns:p14="http://schemas.microsoft.com/office/powerpoint/2010/main" val="4144254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FIN</a:t>
            </a:r>
            <a:endParaRPr lang="fr-FR" baseline="0" dirty="0" smtClean="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38</a:t>
            </a:fld>
            <a:endParaRPr lang="fr-FR"/>
          </a:p>
        </p:txBody>
      </p:sp>
    </p:spTree>
    <p:extLst>
      <p:ext uri="{BB962C8B-B14F-4D97-AF65-F5344CB8AC3E}">
        <p14:creationId xmlns:p14="http://schemas.microsoft.com/office/powerpoint/2010/main" val="3300593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Stéréophonie, stéréoscopie… Les analogies vont plus loin…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Comment se présente la tête chez l’humain ? Des éléments sont en double.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Et justement, nos deux oreilles nous aident à savoir d’où provient un son.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Et nos deux yeux nous aident à déterminer la distance des objets.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Nous entendons naturellement les sons « en relief » et nous voyons tout aussi naturellement en relief même si nous n’en avons pas toujours conscience.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Un test simple : suspendez un bague à un fil fin devant vous et essayer, avec un crayon tenu à bout de bas, de faire passer le crayon dans la bague. Assez facile ! Refaite l’expérience en masquant un œil, oh ça devient bien plus difficile.</a:t>
            </a:r>
          </a:p>
          <a:p>
            <a:r>
              <a:rPr lang="fr-FR" sz="1200" kern="1200" dirty="0" smtClean="0">
                <a:solidFill>
                  <a:schemeClr val="tx1"/>
                </a:solidFill>
                <a:effectLst/>
                <a:latin typeface="+mn-lt"/>
                <a:ea typeface="+mn-ea"/>
                <a:cs typeface="+mn-cs"/>
              </a:rPr>
              <a:t>On pourrait aussi remarquer que nous avons aussi deux narines mais là je crois que notre système olfactif est trop primitif pour nous permettre de déterminer d’où proviennent les odeurs…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Pour l’audition et la vision nous sommes équipés de deux « capteurs » qui vont enregistrer des signaux légèrement différents que notre cerveau va interpréter pour déterminer la provenance des sons et la distance des objets.</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4</a:t>
            </a:fld>
            <a:endParaRPr lang="fr-FR"/>
          </a:p>
        </p:txBody>
      </p:sp>
    </p:spTree>
    <p:extLst>
      <p:ext uri="{BB962C8B-B14F-4D97-AF65-F5344CB8AC3E}">
        <p14:creationId xmlns:p14="http://schemas.microsoft.com/office/powerpoint/2010/main" val="2172413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La vision en relief est due à l’écartement de nos yeux qui ont donc des points de vue légèrement différents.</a:t>
            </a:r>
          </a:p>
          <a:p>
            <a:r>
              <a:rPr lang="fr-FR" sz="1200" kern="1200" dirty="0" smtClean="0">
                <a:solidFill>
                  <a:schemeClr val="tx1"/>
                </a:solidFill>
                <a:effectLst/>
                <a:latin typeface="+mn-lt"/>
                <a:ea typeface="+mn-ea"/>
                <a:cs typeface="+mn-cs"/>
              </a:rPr>
              <a:t>&lt;clic&gt;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&lt;clic&gt;</a:t>
            </a:r>
          </a:p>
          <a:p>
            <a:r>
              <a:rPr lang="fr-FR" sz="1200" kern="1200" dirty="0" smtClean="0">
                <a:solidFill>
                  <a:schemeClr val="tx1"/>
                </a:solidFill>
                <a:effectLst/>
                <a:latin typeface="+mn-lt"/>
                <a:ea typeface="+mn-ea"/>
                <a:cs typeface="+mn-cs"/>
              </a:rPr>
              <a:t>Si vous bougez latéralement vous constatez que les objets se décalent les un par rapport aux autres, d’autant plus qu’ils sont plus proches, c’est ce qu’on appelle la </a:t>
            </a:r>
            <a:r>
              <a:rPr lang="fr-FR" sz="1200" b="1" i="1" kern="1200" dirty="0" smtClean="0">
                <a:solidFill>
                  <a:schemeClr val="tx1"/>
                </a:solidFill>
                <a:effectLst/>
                <a:latin typeface="+mn-lt"/>
                <a:ea typeface="+mn-ea"/>
                <a:cs typeface="+mn-cs"/>
              </a:rPr>
              <a:t>parallaxe</a:t>
            </a:r>
            <a:r>
              <a:rPr lang="fr-FR" sz="1200" kern="1200" dirty="0" smtClean="0">
                <a:solidFill>
                  <a:schemeClr val="tx1"/>
                </a:solidFill>
                <a:effectLst/>
                <a:latin typeface="+mn-lt"/>
                <a:ea typeface="+mn-ea"/>
                <a:cs typeface="+mn-cs"/>
              </a:rPr>
              <a:t>. Notre cerveau utilise les petites différences entre ce que voient nos deux yeux pour reconstituer le volume de la scène que nous observons.</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De même qu’un système stéréophonique va nous permettre de retrouver, à partir d’un enregistrement, le volume de l’espace sonore et un système stéréoscopique va nous permettre de retrouver, de manière analogue, le volume de l’espace visuel.</a:t>
            </a:r>
          </a:p>
          <a:p>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5</a:t>
            </a:fld>
            <a:endParaRPr lang="fr-FR"/>
          </a:p>
        </p:txBody>
      </p:sp>
    </p:spTree>
    <p:extLst>
      <p:ext uri="{BB962C8B-B14F-4D97-AF65-F5344CB8AC3E}">
        <p14:creationId xmlns:p14="http://schemas.microsoft.com/office/powerpoint/2010/main" val="308321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Un autre exemple, fermez un œil et visez avec votre doigt un objet. Maintenant, sans bouger !, changez d’œil, c’est-à-dire fermez l’œil avec lequel vous avez visé et ouvrez l’autre. Le doigt ne pointe plus l’objet précédemment visé !</a:t>
            </a:r>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6</a:t>
            </a:fld>
            <a:endParaRPr lang="fr-FR"/>
          </a:p>
        </p:txBody>
      </p:sp>
    </p:spTree>
    <p:extLst>
      <p:ext uri="{BB962C8B-B14F-4D97-AF65-F5344CB8AC3E}">
        <p14:creationId xmlns:p14="http://schemas.microsoft.com/office/powerpoint/2010/main" val="117246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Malheureusement, certains d’entre nous ont des problèmes auditifs ou visuels qui les priveront de la stéréophonie ou de la stéréoscopie.</a:t>
            </a:r>
          </a:p>
          <a:p>
            <a:r>
              <a:rPr lang="fr-FR" sz="1200" kern="1200" dirty="0" smtClean="0">
                <a:solidFill>
                  <a:schemeClr val="tx1"/>
                </a:solidFill>
                <a:effectLst/>
                <a:latin typeface="+mn-lt"/>
                <a:ea typeface="+mn-ea"/>
                <a:cs typeface="+mn-cs"/>
              </a:rPr>
              <a:t>On passe alors du domaine de la </a:t>
            </a:r>
            <a:r>
              <a:rPr lang="fr-FR" sz="1200" b="1" kern="1200" dirty="0" smtClean="0">
                <a:solidFill>
                  <a:schemeClr val="tx1"/>
                </a:solidFill>
                <a:effectLst/>
                <a:latin typeface="+mn-lt"/>
                <a:ea typeface="+mn-ea"/>
                <a:cs typeface="+mn-cs"/>
              </a:rPr>
              <a:t>stéréo</a:t>
            </a:r>
            <a:r>
              <a:rPr lang="fr-FR" sz="1200" kern="1200" dirty="0" smtClean="0">
                <a:solidFill>
                  <a:schemeClr val="tx1"/>
                </a:solidFill>
                <a:effectLst/>
                <a:latin typeface="+mn-lt"/>
                <a:ea typeface="+mn-ea"/>
                <a:cs typeface="+mn-cs"/>
              </a:rPr>
              <a:t> au domaine</a:t>
            </a:r>
            <a:r>
              <a:rPr lang="fr-FR" sz="1200" kern="1200" baseline="0" dirty="0" smtClean="0">
                <a:solidFill>
                  <a:schemeClr val="tx1"/>
                </a:solidFill>
                <a:effectLst/>
                <a:latin typeface="+mn-lt"/>
                <a:ea typeface="+mn-ea"/>
                <a:cs typeface="+mn-cs"/>
              </a:rPr>
              <a:t> de </a:t>
            </a:r>
            <a:r>
              <a:rPr lang="fr-FR" sz="1200" kern="1200" dirty="0" smtClean="0">
                <a:solidFill>
                  <a:schemeClr val="tx1"/>
                </a:solidFill>
                <a:effectLst/>
                <a:latin typeface="+mn-lt"/>
                <a:ea typeface="+mn-ea"/>
                <a:cs typeface="+mn-cs"/>
              </a:rPr>
              <a:t>la </a:t>
            </a:r>
            <a:r>
              <a:rPr lang="fr-FR" sz="1200" b="1" kern="1200" dirty="0" smtClean="0">
                <a:solidFill>
                  <a:schemeClr val="tx1"/>
                </a:solidFill>
                <a:effectLst/>
                <a:latin typeface="+mn-lt"/>
                <a:ea typeface="+mn-ea"/>
                <a:cs typeface="+mn-cs"/>
              </a:rPr>
              <a:t>mono</a:t>
            </a:r>
            <a:r>
              <a:rPr lang="fr-FR" sz="1200" kern="1200" dirty="0" smtClean="0">
                <a:solidFill>
                  <a:schemeClr val="tx1"/>
                </a:solidFill>
                <a:effectLst/>
                <a:latin typeface="+mn-lt"/>
                <a:ea typeface="+mn-ea"/>
                <a:cs typeface="+mn-cs"/>
              </a:rPr>
              <a:t>.</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Si la monophonie est assez courante : le téléphone, les postes radios simples par exemple, la </a:t>
            </a:r>
            <a:r>
              <a:rPr lang="fr-FR" sz="1200" kern="1200" dirty="0" err="1" smtClean="0">
                <a:solidFill>
                  <a:schemeClr val="tx1"/>
                </a:solidFill>
                <a:effectLst/>
                <a:latin typeface="+mn-lt"/>
                <a:ea typeface="+mn-ea"/>
                <a:cs typeface="+mn-cs"/>
              </a:rPr>
              <a:t>monoscopie</a:t>
            </a:r>
            <a:r>
              <a:rPr lang="fr-FR" sz="1200" kern="1200" dirty="0" smtClean="0">
                <a:solidFill>
                  <a:schemeClr val="tx1"/>
                </a:solidFill>
                <a:effectLst/>
                <a:latin typeface="+mn-lt"/>
                <a:ea typeface="+mn-ea"/>
                <a:cs typeface="+mn-cs"/>
              </a:rPr>
              <a:t> est ultra-dominante : quasiment toutes les photos, vidéos, films n’ont pas de relief !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7</a:t>
            </a:fld>
            <a:endParaRPr lang="fr-FR"/>
          </a:p>
        </p:txBody>
      </p:sp>
    </p:spTree>
    <p:extLst>
      <p:ext uri="{BB962C8B-B14F-4D97-AF65-F5344CB8AC3E}">
        <p14:creationId xmlns:p14="http://schemas.microsoft.com/office/powerpoint/2010/main" val="570189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Nous y sommes tellement habitués que confrontés à cette photo noir et blanc, nous dirons peut-être qu’elle n’a pas de couleur mais jamais qu’elle est plate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L’art de la stéréoscopie est donc de nous faire retrouver, sur des enregistrements, la vision en relief que nous avons </a:t>
            </a:r>
            <a:r>
              <a:rPr lang="fr-FR" sz="1200" u="sng" kern="1200" dirty="0" smtClean="0">
                <a:solidFill>
                  <a:schemeClr val="tx1"/>
                </a:solidFill>
                <a:effectLst/>
                <a:latin typeface="+mn-lt"/>
                <a:ea typeface="+mn-ea"/>
                <a:cs typeface="+mn-cs"/>
              </a:rPr>
              <a:t>naturellement</a:t>
            </a:r>
            <a:r>
              <a:rPr lang="fr-FR" sz="1200" kern="1200" dirty="0" smtClean="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8</a:t>
            </a:fld>
            <a:endParaRPr lang="fr-FR"/>
          </a:p>
        </p:txBody>
      </p:sp>
    </p:spTree>
    <p:extLst>
      <p:ext uri="{BB962C8B-B14F-4D97-AF65-F5344CB8AC3E}">
        <p14:creationId xmlns:p14="http://schemas.microsoft.com/office/powerpoint/2010/main" val="1561189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Le</a:t>
            </a:r>
            <a:r>
              <a:rPr lang="fr-FR" sz="1200" kern="1200" baseline="0" dirty="0" smtClean="0">
                <a:solidFill>
                  <a:schemeClr val="tx1"/>
                </a:solidFill>
                <a:effectLst/>
                <a:latin typeface="+mn-lt"/>
                <a:ea typeface="+mn-ea"/>
                <a:cs typeface="+mn-cs"/>
              </a:rPr>
              <a:t> principe de la</a:t>
            </a:r>
            <a:r>
              <a:rPr lang="fr-FR" sz="1200" kern="1200" dirty="0" smtClean="0">
                <a:solidFill>
                  <a:schemeClr val="tx1"/>
                </a:solidFill>
                <a:effectLst/>
                <a:latin typeface="+mn-lt"/>
                <a:ea typeface="+mn-ea"/>
                <a:cs typeface="+mn-cs"/>
              </a:rPr>
              <a:t> stéréoscopie repose sur</a:t>
            </a:r>
            <a:r>
              <a:rPr lang="fr-FR" sz="1200" kern="1200" baseline="0" dirty="0" smtClean="0">
                <a:solidFill>
                  <a:schemeClr val="tx1"/>
                </a:solidFill>
                <a:effectLst/>
                <a:latin typeface="+mn-lt"/>
                <a:ea typeface="+mn-ea"/>
                <a:cs typeface="+mn-cs"/>
              </a:rPr>
              <a:t> nos deux yeux qui enregistrent deux images légèrement différentes et que notre cerveau interprète.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&lt;clic&gt;</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stéréoscopie remonte à la première moitié du XIX</a:t>
            </a:r>
            <a:r>
              <a:rPr lang="fr-FR" sz="1200" kern="1200" baseline="30000" dirty="0" smtClean="0">
                <a:solidFill>
                  <a:schemeClr val="tx1"/>
                </a:solidFill>
                <a:effectLst/>
                <a:latin typeface="+mn-lt"/>
                <a:ea typeface="+mn-ea"/>
                <a:cs typeface="+mn-cs"/>
              </a:rPr>
              <a:t>e</a:t>
            </a:r>
            <a:r>
              <a:rPr lang="fr-FR" sz="1200" kern="1200" dirty="0" smtClean="0">
                <a:solidFill>
                  <a:schemeClr val="tx1"/>
                </a:solidFill>
                <a:effectLst/>
                <a:latin typeface="+mn-lt"/>
                <a:ea typeface="+mn-ea"/>
                <a:cs typeface="+mn-cs"/>
              </a:rPr>
              <a:t> siècle, avant même l’invention de la photographie</a:t>
            </a:r>
          </a:p>
          <a:p>
            <a:r>
              <a:rPr lang="fr-FR" sz="1200" kern="1200" dirty="0" smtClean="0">
                <a:solidFill>
                  <a:schemeClr val="tx1"/>
                </a:solidFill>
                <a:effectLst/>
                <a:latin typeface="+mn-lt"/>
                <a:ea typeface="+mn-ea"/>
                <a:cs typeface="+mn-cs"/>
              </a:rPr>
              <a:t>[si bien que quand celle-ci est apparue, des gens se sont sûrement dits : « </a:t>
            </a:r>
            <a:r>
              <a:rPr lang="fr-FR" sz="1200" i="1" kern="1200" dirty="0" smtClean="0">
                <a:solidFill>
                  <a:schemeClr val="tx1"/>
                </a:solidFill>
                <a:effectLst/>
                <a:latin typeface="+mn-lt"/>
                <a:ea typeface="+mn-ea"/>
                <a:cs typeface="+mn-cs"/>
              </a:rPr>
              <a:t>Super, on va pouvoir faire des photos en relief</a:t>
            </a:r>
            <a:r>
              <a:rPr lang="fr-FR" sz="1200" kern="1200" dirty="0" smtClean="0">
                <a:solidFill>
                  <a:schemeClr val="tx1"/>
                </a:solidFill>
                <a:effectLst/>
                <a:latin typeface="+mn-lt"/>
                <a:ea typeface="+mn-ea"/>
                <a:cs typeface="+mn-cs"/>
              </a:rPr>
              <a:t> ! » et effectivement des appareils à deux objectifs (comme nos deux yeux) ont été fabriqués.]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&lt;clic&gt;</a:t>
            </a:r>
          </a:p>
          <a:p>
            <a:r>
              <a:rPr lang="fr-FR" sz="1200" kern="1200" dirty="0" smtClean="0">
                <a:solidFill>
                  <a:schemeClr val="tx1"/>
                </a:solidFill>
                <a:effectLst/>
                <a:latin typeface="+mn-lt"/>
                <a:ea typeface="+mn-ea"/>
                <a:cs typeface="+mn-cs"/>
              </a:rPr>
              <a:t>La stéréophonie est plus récente, le terme date des années 1920 et a été en fait créé par analogie avec la stéréoscopie : en 1930 l'ingénieur du son Georges-Clément Lévy disait d’ailleurs : « </a:t>
            </a:r>
            <a:r>
              <a:rPr lang="fr-FR" sz="1200" i="1" kern="1200" dirty="0" smtClean="0">
                <a:solidFill>
                  <a:schemeClr val="tx1"/>
                </a:solidFill>
                <a:effectLst/>
                <a:latin typeface="+mn-lt"/>
                <a:ea typeface="+mn-ea"/>
                <a:cs typeface="+mn-cs"/>
              </a:rPr>
              <a:t>Elle sera pour l'oreille ce que les yeux attendent du cinéma en relief</a:t>
            </a:r>
            <a:r>
              <a:rPr lang="fr-FR" sz="1200" kern="1200" dirty="0" smtClean="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9A2D319D-ABC7-4DC1-A348-558EE6E176B8}" type="slidenum">
              <a:rPr lang="fr-FR" smtClean="0"/>
              <a:t>9</a:t>
            </a:fld>
            <a:endParaRPr lang="fr-FR"/>
          </a:p>
        </p:txBody>
      </p:sp>
    </p:spTree>
    <p:extLst>
      <p:ext uri="{BB962C8B-B14F-4D97-AF65-F5344CB8AC3E}">
        <p14:creationId xmlns:p14="http://schemas.microsoft.com/office/powerpoint/2010/main" val="2895257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8FC4F20-9FB6-4C26-AA03-25EDBF5F6586}" type="datetimeFigureOut">
              <a:rPr lang="fr-FR" smtClean="0"/>
              <a:t>29/06/2021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E8A20A-4486-4BB8-8133-21AB47C64B50}" type="slidenum">
              <a:rPr lang="fr-FR" smtClean="0"/>
              <a:t>‹N°›</a:t>
            </a:fld>
            <a:endParaRPr lang="fr-FR"/>
          </a:p>
        </p:txBody>
      </p:sp>
    </p:spTree>
    <p:extLst>
      <p:ext uri="{BB962C8B-B14F-4D97-AF65-F5344CB8AC3E}">
        <p14:creationId xmlns:p14="http://schemas.microsoft.com/office/powerpoint/2010/main" val="39888102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8FC4F20-9FB6-4C26-AA03-25EDBF5F6586}" type="datetimeFigureOut">
              <a:rPr lang="fr-FR" smtClean="0"/>
              <a:t>29/06/2021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E8A20A-4486-4BB8-8133-21AB47C64B50}" type="slidenum">
              <a:rPr lang="fr-FR" smtClean="0"/>
              <a:t>‹N°›</a:t>
            </a:fld>
            <a:endParaRPr lang="fr-FR"/>
          </a:p>
        </p:txBody>
      </p:sp>
    </p:spTree>
    <p:extLst>
      <p:ext uri="{BB962C8B-B14F-4D97-AF65-F5344CB8AC3E}">
        <p14:creationId xmlns:p14="http://schemas.microsoft.com/office/powerpoint/2010/main" val="59305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8FC4F20-9FB6-4C26-AA03-25EDBF5F6586}" type="datetimeFigureOut">
              <a:rPr lang="fr-FR" smtClean="0"/>
              <a:t>29/06/2021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E8A20A-4486-4BB8-8133-21AB47C64B50}" type="slidenum">
              <a:rPr lang="fr-FR" smtClean="0"/>
              <a:t>‹N°›</a:t>
            </a:fld>
            <a:endParaRPr lang="fr-FR"/>
          </a:p>
        </p:txBody>
      </p:sp>
    </p:spTree>
    <p:extLst>
      <p:ext uri="{BB962C8B-B14F-4D97-AF65-F5344CB8AC3E}">
        <p14:creationId xmlns:p14="http://schemas.microsoft.com/office/powerpoint/2010/main" val="2545030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A40A38DA-684E-4302-8F25-A6068A5273AC}" type="datetimeFigureOut">
              <a:rPr lang="fr-FR" smtClean="0"/>
              <a:t>29/06/2021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FE3B81-FED7-4DB5-B24A-76FD80220879}" type="slidenum">
              <a:rPr lang="fr-FR" smtClean="0"/>
              <a:t>‹N°›</a:t>
            </a:fld>
            <a:endParaRPr lang="fr-FR"/>
          </a:p>
        </p:txBody>
      </p:sp>
    </p:spTree>
    <p:extLst>
      <p:ext uri="{BB962C8B-B14F-4D97-AF65-F5344CB8AC3E}">
        <p14:creationId xmlns:p14="http://schemas.microsoft.com/office/powerpoint/2010/main" val="3981143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40A38DA-684E-4302-8F25-A6068A5273AC}" type="datetimeFigureOut">
              <a:rPr lang="fr-FR" smtClean="0"/>
              <a:t>29/06/2021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FE3B81-FED7-4DB5-B24A-76FD80220879}" type="slidenum">
              <a:rPr lang="fr-FR" smtClean="0"/>
              <a:t>‹N°›</a:t>
            </a:fld>
            <a:endParaRPr lang="fr-FR"/>
          </a:p>
        </p:txBody>
      </p:sp>
    </p:spTree>
    <p:extLst>
      <p:ext uri="{BB962C8B-B14F-4D97-AF65-F5344CB8AC3E}">
        <p14:creationId xmlns:p14="http://schemas.microsoft.com/office/powerpoint/2010/main" val="1940412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40A38DA-684E-4302-8F25-A6068A5273AC}" type="datetimeFigureOut">
              <a:rPr lang="fr-FR" smtClean="0"/>
              <a:t>29/06/2021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FE3B81-FED7-4DB5-B24A-76FD80220879}" type="slidenum">
              <a:rPr lang="fr-FR" smtClean="0"/>
              <a:t>‹N°›</a:t>
            </a:fld>
            <a:endParaRPr lang="fr-FR"/>
          </a:p>
        </p:txBody>
      </p:sp>
    </p:spTree>
    <p:extLst>
      <p:ext uri="{BB962C8B-B14F-4D97-AF65-F5344CB8AC3E}">
        <p14:creationId xmlns:p14="http://schemas.microsoft.com/office/powerpoint/2010/main" val="165346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40A38DA-684E-4302-8F25-A6068A5273AC}" type="datetimeFigureOut">
              <a:rPr lang="fr-FR" smtClean="0"/>
              <a:t>29/06/2021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FE3B81-FED7-4DB5-B24A-76FD80220879}" type="slidenum">
              <a:rPr lang="fr-FR" smtClean="0"/>
              <a:t>‹N°›</a:t>
            </a:fld>
            <a:endParaRPr lang="fr-FR"/>
          </a:p>
        </p:txBody>
      </p:sp>
    </p:spTree>
    <p:extLst>
      <p:ext uri="{BB962C8B-B14F-4D97-AF65-F5344CB8AC3E}">
        <p14:creationId xmlns:p14="http://schemas.microsoft.com/office/powerpoint/2010/main" val="2544477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40A38DA-684E-4302-8F25-A6068A5273AC}" type="datetimeFigureOut">
              <a:rPr lang="fr-FR" smtClean="0"/>
              <a:t>29/06/2021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FE3B81-FED7-4DB5-B24A-76FD80220879}" type="slidenum">
              <a:rPr lang="fr-FR" smtClean="0"/>
              <a:t>‹N°›</a:t>
            </a:fld>
            <a:endParaRPr lang="fr-FR"/>
          </a:p>
        </p:txBody>
      </p:sp>
    </p:spTree>
    <p:extLst>
      <p:ext uri="{BB962C8B-B14F-4D97-AF65-F5344CB8AC3E}">
        <p14:creationId xmlns:p14="http://schemas.microsoft.com/office/powerpoint/2010/main" val="729227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40A38DA-684E-4302-8F25-A6068A5273AC}" type="datetimeFigureOut">
              <a:rPr lang="fr-FR" smtClean="0"/>
              <a:t>29/06/2021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FE3B81-FED7-4DB5-B24A-76FD80220879}" type="slidenum">
              <a:rPr lang="fr-FR" smtClean="0"/>
              <a:t>‹N°›</a:t>
            </a:fld>
            <a:endParaRPr lang="fr-FR"/>
          </a:p>
        </p:txBody>
      </p:sp>
    </p:spTree>
    <p:extLst>
      <p:ext uri="{BB962C8B-B14F-4D97-AF65-F5344CB8AC3E}">
        <p14:creationId xmlns:p14="http://schemas.microsoft.com/office/powerpoint/2010/main" val="2080882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40A38DA-684E-4302-8F25-A6068A5273AC}" type="datetimeFigureOut">
              <a:rPr lang="fr-FR" smtClean="0"/>
              <a:t>29/06/2021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FE3B81-FED7-4DB5-B24A-76FD80220879}" type="slidenum">
              <a:rPr lang="fr-FR" smtClean="0"/>
              <a:t>‹N°›</a:t>
            </a:fld>
            <a:endParaRPr lang="fr-FR"/>
          </a:p>
        </p:txBody>
      </p:sp>
    </p:spTree>
    <p:extLst>
      <p:ext uri="{BB962C8B-B14F-4D97-AF65-F5344CB8AC3E}">
        <p14:creationId xmlns:p14="http://schemas.microsoft.com/office/powerpoint/2010/main" val="49742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40A38DA-684E-4302-8F25-A6068A5273AC}" type="datetimeFigureOut">
              <a:rPr lang="fr-FR" smtClean="0"/>
              <a:t>29/06/2021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FE3B81-FED7-4DB5-B24A-76FD80220879}" type="slidenum">
              <a:rPr lang="fr-FR" smtClean="0"/>
              <a:t>‹N°›</a:t>
            </a:fld>
            <a:endParaRPr lang="fr-FR"/>
          </a:p>
        </p:txBody>
      </p:sp>
    </p:spTree>
    <p:extLst>
      <p:ext uri="{BB962C8B-B14F-4D97-AF65-F5344CB8AC3E}">
        <p14:creationId xmlns:p14="http://schemas.microsoft.com/office/powerpoint/2010/main" val="196337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8FC4F20-9FB6-4C26-AA03-25EDBF5F6586}" type="datetimeFigureOut">
              <a:rPr lang="fr-FR" smtClean="0"/>
              <a:t>29/06/2021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E8A20A-4486-4BB8-8133-21AB47C64B50}" type="slidenum">
              <a:rPr lang="fr-FR" smtClean="0"/>
              <a:t>‹N°›</a:t>
            </a:fld>
            <a:endParaRPr lang="fr-FR"/>
          </a:p>
        </p:txBody>
      </p:sp>
    </p:spTree>
    <p:extLst>
      <p:ext uri="{BB962C8B-B14F-4D97-AF65-F5344CB8AC3E}">
        <p14:creationId xmlns:p14="http://schemas.microsoft.com/office/powerpoint/2010/main" val="2810672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40A38DA-684E-4302-8F25-A6068A5273AC}" type="datetimeFigureOut">
              <a:rPr lang="fr-FR" smtClean="0"/>
              <a:t>29/06/2021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FE3B81-FED7-4DB5-B24A-76FD80220879}" type="slidenum">
              <a:rPr lang="fr-FR" smtClean="0"/>
              <a:t>‹N°›</a:t>
            </a:fld>
            <a:endParaRPr lang="fr-FR"/>
          </a:p>
        </p:txBody>
      </p:sp>
    </p:spTree>
    <p:extLst>
      <p:ext uri="{BB962C8B-B14F-4D97-AF65-F5344CB8AC3E}">
        <p14:creationId xmlns:p14="http://schemas.microsoft.com/office/powerpoint/2010/main" val="966545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40A38DA-684E-4302-8F25-A6068A5273AC}" type="datetimeFigureOut">
              <a:rPr lang="fr-FR" smtClean="0"/>
              <a:t>29/06/2021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FE3B81-FED7-4DB5-B24A-76FD80220879}" type="slidenum">
              <a:rPr lang="fr-FR" smtClean="0"/>
              <a:t>‹N°›</a:t>
            </a:fld>
            <a:endParaRPr lang="fr-FR"/>
          </a:p>
        </p:txBody>
      </p:sp>
    </p:spTree>
    <p:extLst>
      <p:ext uri="{BB962C8B-B14F-4D97-AF65-F5344CB8AC3E}">
        <p14:creationId xmlns:p14="http://schemas.microsoft.com/office/powerpoint/2010/main" val="107177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40A38DA-684E-4302-8F25-A6068A5273AC}" type="datetimeFigureOut">
              <a:rPr lang="fr-FR" smtClean="0"/>
              <a:t>29/06/2021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FE3B81-FED7-4DB5-B24A-76FD80220879}" type="slidenum">
              <a:rPr lang="fr-FR" smtClean="0"/>
              <a:t>‹N°›</a:t>
            </a:fld>
            <a:endParaRPr lang="fr-FR"/>
          </a:p>
        </p:txBody>
      </p:sp>
    </p:spTree>
    <p:extLst>
      <p:ext uri="{BB962C8B-B14F-4D97-AF65-F5344CB8AC3E}">
        <p14:creationId xmlns:p14="http://schemas.microsoft.com/office/powerpoint/2010/main" val="264533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8FC4F20-9FB6-4C26-AA03-25EDBF5F6586}" type="datetimeFigureOut">
              <a:rPr lang="fr-FR" smtClean="0"/>
              <a:t>29/06/2021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E8A20A-4486-4BB8-8133-21AB47C64B50}" type="slidenum">
              <a:rPr lang="fr-FR" smtClean="0"/>
              <a:t>‹N°›</a:t>
            </a:fld>
            <a:endParaRPr lang="fr-FR"/>
          </a:p>
        </p:txBody>
      </p:sp>
    </p:spTree>
    <p:extLst>
      <p:ext uri="{BB962C8B-B14F-4D97-AF65-F5344CB8AC3E}">
        <p14:creationId xmlns:p14="http://schemas.microsoft.com/office/powerpoint/2010/main" val="130289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8FC4F20-9FB6-4C26-AA03-25EDBF5F6586}" type="datetimeFigureOut">
              <a:rPr lang="fr-FR" smtClean="0"/>
              <a:t>29/06/2021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E8A20A-4486-4BB8-8133-21AB47C64B50}" type="slidenum">
              <a:rPr lang="fr-FR" smtClean="0"/>
              <a:t>‹N°›</a:t>
            </a:fld>
            <a:endParaRPr lang="fr-FR"/>
          </a:p>
        </p:txBody>
      </p:sp>
    </p:spTree>
    <p:extLst>
      <p:ext uri="{BB962C8B-B14F-4D97-AF65-F5344CB8AC3E}">
        <p14:creationId xmlns:p14="http://schemas.microsoft.com/office/powerpoint/2010/main" val="3556509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8FC4F20-9FB6-4C26-AA03-25EDBF5F6586}" type="datetimeFigureOut">
              <a:rPr lang="fr-FR" smtClean="0"/>
              <a:t>29/06/2021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BE8A20A-4486-4BB8-8133-21AB47C64B50}" type="slidenum">
              <a:rPr lang="fr-FR" smtClean="0"/>
              <a:t>‹N°›</a:t>
            </a:fld>
            <a:endParaRPr lang="fr-FR"/>
          </a:p>
        </p:txBody>
      </p:sp>
    </p:spTree>
    <p:extLst>
      <p:ext uri="{BB962C8B-B14F-4D97-AF65-F5344CB8AC3E}">
        <p14:creationId xmlns:p14="http://schemas.microsoft.com/office/powerpoint/2010/main" val="300225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8FC4F20-9FB6-4C26-AA03-25EDBF5F6586}" type="datetimeFigureOut">
              <a:rPr lang="fr-FR" smtClean="0"/>
              <a:t>29/06/2021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BE8A20A-4486-4BB8-8133-21AB47C64B50}" type="slidenum">
              <a:rPr lang="fr-FR" smtClean="0"/>
              <a:t>‹N°›</a:t>
            </a:fld>
            <a:endParaRPr lang="fr-FR"/>
          </a:p>
        </p:txBody>
      </p:sp>
    </p:spTree>
    <p:extLst>
      <p:ext uri="{BB962C8B-B14F-4D97-AF65-F5344CB8AC3E}">
        <p14:creationId xmlns:p14="http://schemas.microsoft.com/office/powerpoint/2010/main" val="246984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FC4F20-9FB6-4C26-AA03-25EDBF5F6586}" type="datetimeFigureOut">
              <a:rPr lang="fr-FR" smtClean="0"/>
              <a:t>29/06/2021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BE8A20A-4486-4BB8-8133-21AB47C64B50}" type="slidenum">
              <a:rPr lang="fr-FR" smtClean="0"/>
              <a:t>‹N°›</a:t>
            </a:fld>
            <a:endParaRPr lang="fr-FR"/>
          </a:p>
        </p:txBody>
      </p:sp>
    </p:spTree>
    <p:extLst>
      <p:ext uri="{BB962C8B-B14F-4D97-AF65-F5344CB8AC3E}">
        <p14:creationId xmlns:p14="http://schemas.microsoft.com/office/powerpoint/2010/main" val="2174143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8FC4F20-9FB6-4C26-AA03-25EDBF5F6586}" type="datetimeFigureOut">
              <a:rPr lang="fr-FR" smtClean="0"/>
              <a:t>29/06/2021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E8A20A-4486-4BB8-8133-21AB47C64B50}" type="slidenum">
              <a:rPr lang="fr-FR" smtClean="0"/>
              <a:t>‹N°›</a:t>
            </a:fld>
            <a:endParaRPr lang="fr-FR"/>
          </a:p>
        </p:txBody>
      </p:sp>
    </p:spTree>
    <p:extLst>
      <p:ext uri="{BB962C8B-B14F-4D97-AF65-F5344CB8AC3E}">
        <p14:creationId xmlns:p14="http://schemas.microsoft.com/office/powerpoint/2010/main" val="73930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8FC4F20-9FB6-4C26-AA03-25EDBF5F6586}" type="datetimeFigureOut">
              <a:rPr lang="fr-FR" smtClean="0"/>
              <a:t>29/06/2021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E8A20A-4486-4BB8-8133-21AB47C64B50}" type="slidenum">
              <a:rPr lang="fr-FR" smtClean="0"/>
              <a:t>‹N°›</a:t>
            </a:fld>
            <a:endParaRPr lang="fr-FR"/>
          </a:p>
        </p:txBody>
      </p:sp>
    </p:spTree>
    <p:extLst>
      <p:ext uri="{BB962C8B-B14F-4D97-AF65-F5344CB8AC3E}">
        <p14:creationId xmlns:p14="http://schemas.microsoft.com/office/powerpoint/2010/main" val="1465422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C4F20-9FB6-4C26-AA03-25EDBF5F6586}" type="datetimeFigureOut">
              <a:rPr lang="fr-FR" smtClean="0"/>
              <a:t>29/06/2021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E8A20A-4486-4BB8-8133-21AB47C64B50}" type="slidenum">
              <a:rPr lang="fr-FR" smtClean="0"/>
              <a:t>‹N°›</a:t>
            </a:fld>
            <a:endParaRPr lang="fr-FR"/>
          </a:p>
        </p:txBody>
      </p:sp>
      <p:pic>
        <p:nvPicPr>
          <p:cNvPr id="7" name="Imag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935026"/>
          </a:xfrm>
          <a:prstGeom prst="rect">
            <a:avLst/>
          </a:prstGeom>
        </p:spPr>
      </p:pic>
    </p:spTree>
    <p:extLst>
      <p:ext uri="{BB962C8B-B14F-4D97-AF65-F5344CB8AC3E}">
        <p14:creationId xmlns:p14="http://schemas.microsoft.com/office/powerpoint/2010/main" val="3685116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A38DA-684E-4302-8F25-A6068A5273AC}" type="datetimeFigureOut">
              <a:rPr lang="fr-FR" smtClean="0"/>
              <a:t>29/06/2021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E3B81-FED7-4DB5-B24A-76FD80220879}" type="slidenum">
              <a:rPr lang="fr-FR" smtClean="0"/>
              <a:t>‹N°›</a:t>
            </a:fld>
            <a:endParaRPr lang="fr-FR"/>
          </a:p>
        </p:txBody>
      </p:sp>
    </p:spTree>
    <p:extLst>
      <p:ext uri="{BB962C8B-B14F-4D97-AF65-F5344CB8AC3E}">
        <p14:creationId xmlns:p14="http://schemas.microsoft.com/office/powerpoint/2010/main" val="20200757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jpg"/><Relationship Id="rId7"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8.gif"/><Relationship Id="rId4" Type="http://schemas.openxmlformats.org/officeDocument/2006/relationships/image" Target="../media/image22.emf"/><Relationship Id="rId9"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emf"/><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gif"/></Relationships>
</file>

<file path=ppt/slides/_rels/slide2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4.gif"/><Relationship Id="rId5" Type="http://schemas.openxmlformats.org/officeDocument/2006/relationships/image" Target="../media/image63.jp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7.gif"/><Relationship Id="rId4" Type="http://schemas.openxmlformats.org/officeDocument/2006/relationships/image" Target="../media/image66.jpg"/></Relationships>
</file>

<file path=ppt/slides/_rels/slide2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jpg"/></Relationships>
</file>

<file path=ppt/slides/_rels/slide2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g"/></Relationships>
</file>

<file path=ppt/slides/_rels/slide3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emf"/></Relationships>
</file>

<file path=ppt/slides/_rels/slide34.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7.gif"/><Relationship Id="rId4" Type="http://schemas.openxmlformats.org/officeDocument/2006/relationships/image" Target="../media/image86.gif"/></Relationships>
</file>

<file path=ppt/slides/_rels/slide35.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jpg"/><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4.emf"/><Relationship Id="rId4" Type="http://schemas.openxmlformats.org/officeDocument/2006/relationships/image" Target="../media/image89.jpg"/><Relationship Id="rId9" Type="http://schemas.openxmlformats.org/officeDocument/2006/relationships/image" Target="../media/image93.jpg"/></Relationships>
</file>

<file path=ppt/slides/_rels/slide3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s>
</file>

<file path=ppt/slides/_rels/slide3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0.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emf"/><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06631" y="1272975"/>
            <a:ext cx="9461369" cy="3289382"/>
          </a:xfrm>
        </p:spPr>
        <p:txBody>
          <a:bodyPr>
            <a:noAutofit/>
          </a:bodyPr>
          <a:lstStyle/>
          <a:p>
            <a:pPr>
              <a:lnSpc>
                <a:spcPct val="100000"/>
              </a:lnSpc>
              <a:spcBef>
                <a:spcPts val="0"/>
              </a:spcBef>
            </a:pPr>
            <a:r>
              <a:rPr lang="fr-FR" sz="6600" b="1" i="1" dirty="0" smtClean="0"/>
              <a:t>Stéréoscopie</a:t>
            </a:r>
            <a:br>
              <a:rPr lang="fr-FR" sz="6600" b="1" i="1" dirty="0" smtClean="0"/>
            </a:br>
            <a:r>
              <a:rPr lang="fr-FR" sz="6600" b="1" i="1" dirty="0" smtClean="0"/>
              <a:t>&amp;</a:t>
            </a:r>
            <a:br>
              <a:rPr lang="fr-FR" sz="6600" b="1" i="1" dirty="0" smtClean="0"/>
            </a:br>
            <a:r>
              <a:rPr lang="fr-FR" sz="6600" b="1" i="1" dirty="0" smtClean="0"/>
              <a:t>Observation </a:t>
            </a:r>
            <a:r>
              <a:rPr lang="fr-FR" sz="6600" b="1" i="1" dirty="0"/>
              <a:t>du Relief</a:t>
            </a:r>
            <a:endParaRPr lang="fr-FR" sz="6600" dirty="0"/>
          </a:p>
        </p:txBody>
      </p:sp>
      <p:pic>
        <p:nvPicPr>
          <p:cNvPr id="4" name="Image 3"/>
          <p:cNvPicPr>
            <a:picLocks noChangeAspect="1"/>
          </p:cNvPicPr>
          <p:nvPr/>
        </p:nvPicPr>
        <p:blipFill>
          <a:blip r:embed="rId3"/>
          <a:stretch>
            <a:fillRect/>
          </a:stretch>
        </p:blipFill>
        <p:spPr>
          <a:xfrm>
            <a:off x="412298" y="5850324"/>
            <a:ext cx="1387917" cy="640577"/>
          </a:xfrm>
          <a:prstGeom prst="rect">
            <a:avLst/>
          </a:prstGeom>
        </p:spPr>
      </p:pic>
      <p:sp>
        <p:nvSpPr>
          <p:cNvPr id="5" name="Sous-titre 2"/>
          <p:cNvSpPr txBox="1">
            <a:spLocks/>
          </p:cNvSpPr>
          <p:nvPr/>
        </p:nvSpPr>
        <p:spPr>
          <a:xfrm>
            <a:off x="3031208" y="6117356"/>
            <a:ext cx="9144000" cy="879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r>
              <a:rPr lang="fr-FR" dirty="0" smtClean="0"/>
              <a:t>Pierre Meindre – Stéréo-Club Français</a:t>
            </a:r>
          </a:p>
          <a:p>
            <a:pPr algn="r">
              <a:spcBef>
                <a:spcPts val="0"/>
              </a:spcBef>
            </a:pPr>
            <a:r>
              <a:rPr lang="fr-FR" dirty="0" smtClean="0"/>
              <a:t>Secrétaire de l’International </a:t>
            </a:r>
            <a:r>
              <a:rPr lang="fr-FR" dirty="0" err="1" smtClean="0"/>
              <a:t>Stereoscopic</a:t>
            </a:r>
            <a:r>
              <a:rPr lang="fr-FR" dirty="0" smtClean="0"/>
              <a:t> Union</a:t>
            </a:r>
            <a:endParaRPr lang="fr-FR" dirty="0"/>
          </a:p>
        </p:txBody>
      </p:sp>
      <p:sp>
        <p:nvSpPr>
          <p:cNvPr id="3" name="Sous-titre 2"/>
          <p:cNvSpPr>
            <a:spLocks noGrp="1"/>
          </p:cNvSpPr>
          <p:nvPr>
            <p:ph type="subTitle" idx="1"/>
          </p:nvPr>
        </p:nvSpPr>
        <p:spPr>
          <a:xfrm>
            <a:off x="1480316" y="5850324"/>
            <a:ext cx="2145010" cy="879762"/>
          </a:xfrm>
        </p:spPr>
        <p:txBody>
          <a:bodyPr>
            <a:normAutofit/>
          </a:bodyPr>
          <a:lstStyle/>
          <a:p>
            <a:pPr>
              <a:spcBef>
                <a:spcPts val="0"/>
              </a:spcBef>
            </a:pPr>
            <a:r>
              <a:rPr lang="fr-FR" i="1" dirty="0" smtClean="0"/>
              <a:t>Mettez vos lunettes 3D !</a:t>
            </a:r>
            <a:endParaRPr lang="fr-FR" i="1" dirty="0"/>
          </a:p>
        </p:txBody>
      </p:sp>
    </p:spTree>
    <p:extLst>
      <p:ext uri="{BB962C8B-B14F-4D97-AF65-F5344CB8AC3E}">
        <p14:creationId xmlns:p14="http://schemas.microsoft.com/office/powerpoint/2010/main" val="375778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 y="946287"/>
            <a:ext cx="12192000"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5400" dirty="0" smtClean="0"/>
              <a:t>Stéréoscopie = 2 yeux, 2 images</a:t>
            </a:r>
            <a:endParaRPr lang="fr-FR" sz="5400"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27" y="2445027"/>
            <a:ext cx="4206503" cy="2521640"/>
          </a:xfrm>
          <a:prstGeom prst="rect">
            <a:avLst/>
          </a:prstGeom>
        </p:spPr>
      </p:pic>
      <p:sp>
        <p:nvSpPr>
          <p:cNvPr id="10" name="Espace réservé du contenu 2"/>
          <p:cNvSpPr txBox="1">
            <a:spLocks/>
          </p:cNvSpPr>
          <p:nvPr/>
        </p:nvSpPr>
        <p:spPr>
          <a:xfrm>
            <a:off x="291549" y="1774544"/>
            <a:ext cx="11754677"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200" dirty="0" smtClean="0"/>
              <a:t>Prise de vue : deux objectifs, comme nos deux yeux</a:t>
            </a:r>
            <a:endParaRPr lang="fr-FR" sz="4200" dirty="0"/>
          </a:p>
        </p:txBody>
      </p:sp>
      <p:pic>
        <p:nvPicPr>
          <p:cNvPr id="2" name="Image 1"/>
          <p:cNvPicPr>
            <a:picLocks noChangeAspect="1"/>
          </p:cNvPicPr>
          <p:nvPr/>
        </p:nvPicPr>
        <p:blipFill>
          <a:blip r:embed="rId4"/>
          <a:stretch>
            <a:fillRect/>
          </a:stretch>
        </p:blipFill>
        <p:spPr>
          <a:xfrm>
            <a:off x="5005927" y="2534479"/>
            <a:ext cx="2925500" cy="2357123"/>
          </a:xfrm>
          <a:prstGeom prst="rect">
            <a:avLst/>
          </a:prstGeom>
        </p:spPr>
      </p:pic>
      <p:pic>
        <p:nvPicPr>
          <p:cNvPr id="3" name="Image 2"/>
          <p:cNvPicPr>
            <a:picLocks noChangeAspect="1"/>
          </p:cNvPicPr>
          <p:nvPr/>
        </p:nvPicPr>
        <p:blipFill>
          <a:blip r:embed="rId5"/>
          <a:stretch>
            <a:fillRect/>
          </a:stretch>
        </p:blipFill>
        <p:spPr>
          <a:xfrm>
            <a:off x="8042481" y="2367355"/>
            <a:ext cx="2673961" cy="2691369"/>
          </a:xfrm>
          <a:prstGeom prst="rect">
            <a:avLst/>
          </a:prstGeom>
        </p:spPr>
      </p:pic>
      <p:pic>
        <p:nvPicPr>
          <p:cNvPr id="11" name="Image 10"/>
          <p:cNvPicPr>
            <a:picLocks noChangeAspect="1"/>
          </p:cNvPicPr>
          <p:nvPr/>
        </p:nvPicPr>
        <p:blipFill>
          <a:blip r:embed="rId6"/>
          <a:stretch>
            <a:fillRect/>
          </a:stretch>
        </p:blipFill>
        <p:spPr>
          <a:xfrm>
            <a:off x="2998222" y="4966667"/>
            <a:ext cx="3170665" cy="1861595"/>
          </a:xfrm>
          <a:prstGeom prst="rect">
            <a:avLst/>
          </a:prstGeom>
        </p:spPr>
      </p:pic>
      <p:pic>
        <p:nvPicPr>
          <p:cNvPr id="12" name="Image 11"/>
          <p:cNvPicPr>
            <a:picLocks noChangeAspect="1"/>
          </p:cNvPicPr>
          <p:nvPr/>
        </p:nvPicPr>
        <p:blipFill>
          <a:blip r:embed="rId7"/>
          <a:stretch>
            <a:fillRect/>
          </a:stretch>
        </p:blipFill>
        <p:spPr>
          <a:xfrm>
            <a:off x="5897895" y="4333858"/>
            <a:ext cx="2995074" cy="2405568"/>
          </a:xfrm>
          <a:prstGeom prst="rect">
            <a:avLst/>
          </a:prstGeom>
        </p:spPr>
      </p:pic>
      <p:pic>
        <p:nvPicPr>
          <p:cNvPr id="13" name="Image 12"/>
          <p:cNvPicPr>
            <a:picLocks noChangeAspect="1"/>
          </p:cNvPicPr>
          <p:nvPr/>
        </p:nvPicPr>
        <p:blipFill>
          <a:blip r:embed="rId8"/>
          <a:stretch>
            <a:fillRect/>
          </a:stretch>
        </p:blipFill>
        <p:spPr>
          <a:xfrm>
            <a:off x="9836898" y="2549569"/>
            <a:ext cx="2320382" cy="1572246"/>
          </a:xfrm>
          <a:prstGeom prst="rect">
            <a:avLst/>
          </a:prstGeom>
        </p:spPr>
      </p:pic>
      <p:pic>
        <p:nvPicPr>
          <p:cNvPr id="14" name="Image 13"/>
          <p:cNvPicPr>
            <a:picLocks noChangeAspect="1"/>
          </p:cNvPicPr>
          <p:nvPr/>
        </p:nvPicPr>
        <p:blipFill>
          <a:blip r:embed="rId9"/>
          <a:stretch>
            <a:fillRect/>
          </a:stretch>
        </p:blipFill>
        <p:spPr>
          <a:xfrm>
            <a:off x="8417920" y="4562025"/>
            <a:ext cx="3653385" cy="2126444"/>
          </a:xfrm>
          <a:prstGeom prst="rect">
            <a:avLst/>
          </a:prstGeom>
        </p:spPr>
      </p:pic>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893" y="4285818"/>
            <a:ext cx="2483631" cy="2543644"/>
          </a:xfrm>
          <a:prstGeom prst="rect">
            <a:avLst/>
          </a:prstGeom>
        </p:spPr>
      </p:pic>
    </p:spTree>
    <p:extLst>
      <p:ext uri="{BB962C8B-B14F-4D97-AF65-F5344CB8AC3E}">
        <p14:creationId xmlns:p14="http://schemas.microsoft.com/office/powerpoint/2010/main" val="274743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20315" y="1023234"/>
            <a:ext cx="8160761" cy="5642260"/>
          </a:xfrm>
          <a:prstGeom prst="rect">
            <a:avLst/>
          </a:prstGeom>
        </p:spPr>
      </p:pic>
      <p:sp>
        <p:nvSpPr>
          <p:cNvPr id="6" name="Espace réservé du contenu 2"/>
          <p:cNvSpPr txBox="1">
            <a:spLocks/>
          </p:cNvSpPr>
          <p:nvPr/>
        </p:nvSpPr>
        <p:spPr>
          <a:xfrm>
            <a:off x="8281075" y="2021305"/>
            <a:ext cx="3910925" cy="46441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5400" dirty="0" smtClean="0"/>
              <a:t>Chaque œil ne doit voir que l’image qui lui est destinée.</a:t>
            </a:r>
            <a:endParaRPr lang="fr-FR" sz="5400" dirty="0"/>
          </a:p>
        </p:txBody>
      </p:sp>
    </p:spTree>
    <p:extLst>
      <p:ext uri="{BB962C8B-B14F-4D97-AF65-F5344CB8AC3E}">
        <p14:creationId xmlns:p14="http://schemas.microsoft.com/office/powerpoint/2010/main" val="2639560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 y="946287"/>
            <a:ext cx="12192000"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5400" dirty="0" smtClean="0"/>
              <a:t>Stéréoscopie = 2 yeux, 2 images</a:t>
            </a:r>
            <a:endParaRPr lang="fr-FR" sz="5400" dirty="0"/>
          </a:p>
        </p:txBody>
      </p:sp>
      <p:sp>
        <p:nvSpPr>
          <p:cNvPr id="5" name="Espace réservé du contenu 2"/>
          <p:cNvSpPr txBox="1">
            <a:spLocks/>
          </p:cNvSpPr>
          <p:nvPr/>
        </p:nvSpPr>
        <p:spPr>
          <a:xfrm>
            <a:off x="937592" y="3636443"/>
            <a:ext cx="5848219"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Simple et pratique,</a:t>
            </a:r>
            <a:endParaRPr lang="fr-FR" sz="5400" dirty="0"/>
          </a:p>
        </p:txBody>
      </p:sp>
      <p:sp>
        <p:nvSpPr>
          <p:cNvPr id="6" name="Espace réservé du contenu 2"/>
          <p:cNvSpPr txBox="1">
            <a:spLocks/>
          </p:cNvSpPr>
          <p:nvPr/>
        </p:nvSpPr>
        <p:spPr>
          <a:xfrm>
            <a:off x="2183296" y="4397343"/>
            <a:ext cx="3047999"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a:t>e</a:t>
            </a:r>
            <a:r>
              <a:rPr lang="fr-FR" sz="5400" dirty="0" smtClean="0"/>
              <a:t>fficace,</a:t>
            </a:r>
            <a:endParaRPr lang="fr-FR" sz="5400" dirty="0"/>
          </a:p>
        </p:txBody>
      </p:sp>
      <p:sp>
        <p:nvSpPr>
          <p:cNvPr id="7" name="Espace réservé du contenu 2"/>
          <p:cNvSpPr txBox="1">
            <a:spLocks/>
          </p:cNvSpPr>
          <p:nvPr/>
        </p:nvSpPr>
        <p:spPr>
          <a:xfrm>
            <a:off x="3048002" y="5136730"/>
            <a:ext cx="8580781"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5400" dirty="0" smtClean="0"/>
              <a:t>utilisable seul ou à plusieurs,</a:t>
            </a:r>
            <a:endParaRPr lang="fr-FR" sz="5400" dirty="0"/>
          </a:p>
        </p:txBody>
      </p:sp>
      <p:sp>
        <p:nvSpPr>
          <p:cNvPr id="8" name="Espace réservé du contenu 2"/>
          <p:cNvSpPr txBox="1">
            <a:spLocks/>
          </p:cNvSpPr>
          <p:nvPr/>
        </p:nvSpPr>
        <p:spPr>
          <a:xfrm>
            <a:off x="4250637" y="5972934"/>
            <a:ext cx="7378146"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b="1" dirty="0" smtClean="0"/>
              <a:t>Et, si possible pas cher !</a:t>
            </a:r>
            <a:endParaRPr lang="fr-FR" sz="5400" b="1" dirty="0"/>
          </a:p>
        </p:txBody>
      </p:sp>
      <p:sp>
        <p:nvSpPr>
          <p:cNvPr id="9" name="Espace réservé du contenu 2"/>
          <p:cNvSpPr txBox="1">
            <a:spLocks/>
          </p:cNvSpPr>
          <p:nvPr/>
        </p:nvSpPr>
        <p:spPr>
          <a:xfrm>
            <a:off x="-1598" y="1744734"/>
            <a:ext cx="12192000"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5400" dirty="0" smtClean="0"/>
              <a:t>Restitution = 2 images, 2 yeux</a:t>
            </a:r>
            <a:endParaRPr lang="fr-FR" sz="5400" dirty="0"/>
          </a:p>
        </p:txBody>
      </p:sp>
      <p:sp>
        <p:nvSpPr>
          <p:cNvPr id="10" name="Espace réservé du contenu 2"/>
          <p:cNvSpPr txBox="1">
            <a:spLocks/>
          </p:cNvSpPr>
          <p:nvPr/>
        </p:nvSpPr>
        <p:spPr>
          <a:xfrm>
            <a:off x="0" y="2727622"/>
            <a:ext cx="12192000"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Il nous faut un système :</a:t>
            </a:r>
            <a:endParaRPr lang="fr-FR" sz="5400" dirty="0"/>
          </a:p>
        </p:txBody>
      </p:sp>
    </p:spTree>
    <p:extLst>
      <p:ext uri="{BB962C8B-B14F-4D97-AF65-F5344CB8AC3E}">
        <p14:creationId xmlns:p14="http://schemas.microsoft.com/office/powerpoint/2010/main" val="373170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heatstone fig 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80913" y="2291744"/>
            <a:ext cx="6227763" cy="3922712"/>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Espace réservé du contenu 2"/>
          <p:cNvSpPr txBox="1">
            <a:spLocks/>
          </p:cNvSpPr>
          <p:nvPr/>
        </p:nvSpPr>
        <p:spPr>
          <a:xfrm>
            <a:off x="235671" y="1365269"/>
            <a:ext cx="8484124" cy="991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000" dirty="0" smtClean="0"/>
              <a:t>Le stéréoscope de Wheatstone (1838)</a:t>
            </a:r>
            <a:endParaRPr lang="fr-FR" sz="4000" dirty="0"/>
          </a:p>
        </p:txBody>
      </p:sp>
      <p:pic>
        <p:nvPicPr>
          <p:cNvPr id="6" name="Picture 5" descr="Wheatstone en 1838"/>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8501898" y="2015623"/>
            <a:ext cx="2428875" cy="3052763"/>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Espace réservé du contenu 2"/>
          <p:cNvSpPr txBox="1">
            <a:spLocks/>
          </p:cNvSpPr>
          <p:nvPr/>
        </p:nvSpPr>
        <p:spPr>
          <a:xfrm>
            <a:off x="7732491" y="5223024"/>
            <a:ext cx="3967687" cy="991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dirty="0" smtClean="0"/>
              <a:t>Charles Wheatstone (1802-1875) </a:t>
            </a:r>
            <a:endParaRPr lang="fr-FR" sz="3200" dirty="0"/>
          </a:p>
        </p:txBody>
      </p:sp>
    </p:spTree>
    <p:extLst>
      <p:ext uri="{BB962C8B-B14F-4D97-AF65-F5344CB8AC3E}">
        <p14:creationId xmlns:p14="http://schemas.microsoft.com/office/powerpoint/2010/main" val="999967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stretch>
            <a:fillRect/>
          </a:stretch>
        </p:blipFill>
        <p:spPr>
          <a:xfrm>
            <a:off x="2242676" y="4174958"/>
            <a:ext cx="5740800" cy="2683042"/>
          </a:xfrm>
          <a:prstGeom prst="rect">
            <a:avLst/>
          </a:prstGeom>
        </p:spPr>
      </p:pic>
      <p:pic>
        <p:nvPicPr>
          <p:cNvPr id="3" name="Espace réservé du contenu 4" descr="BrewsterPrint.jpg"/>
          <p:cNvPicPr>
            <a:picLocks noGrp="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924" y="1602233"/>
            <a:ext cx="4557713"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p:cNvSpPr txBox="1">
            <a:spLocks/>
          </p:cNvSpPr>
          <p:nvPr/>
        </p:nvSpPr>
        <p:spPr>
          <a:xfrm>
            <a:off x="235671" y="1004321"/>
            <a:ext cx="8484124" cy="991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000" dirty="0" smtClean="0"/>
              <a:t>Le stéréoscope de Brewster (1844)</a:t>
            </a:r>
            <a:endParaRPr lang="fr-FR" sz="4000" dirty="0"/>
          </a:p>
        </p:txBody>
      </p:sp>
      <p:sp>
        <p:nvSpPr>
          <p:cNvPr id="7" name="Espace réservé du contenu 2"/>
          <p:cNvSpPr txBox="1">
            <a:spLocks/>
          </p:cNvSpPr>
          <p:nvPr/>
        </p:nvSpPr>
        <p:spPr>
          <a:xfrm>
            <a:off x="8043636" y="5659877"/>
            <a:ext cx="3967687" cy="991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dirty="0" smtClean="0"/>
              <a:t>Sir David Brewster (1781-1868) </a:t>
            </a:r>
            <a:endParaRPr lang="fr-FR" sz="3200" dirty="0"/>
          </a:p>
        </p:txBody>
      </p:sp>
      <p:pic>
        <p:nvPicPr>
          <p:cNvPr id="9" name="Image 8"/>
          <p:cNvPicPr>
            <a:picLocks noChangeAspect="1"/>
          </p:cNvPicPr>
          <p:nvPr/>
        </p:nvPicPr>
        <p:blipFill>
          <a:blip r:embed="rId5"/>
          <a:stretch>
            <a:fillRect/>
          </a:stretch>
        </p:blipFill>
        <p:spPr>
          <a:xfrm>
            <a:off x="8043636" y="1143938"/>
            <a:ext cx="3940114" cy="4486522"/>
          </a:xfrm>
          <a:prstGeom prst="rect">
            <a:avLst/>
          </a:prstGeom>
        </p:spPr>
      </p:pic>
    </p:spTree>
    <p:extLst>
      <p:ext uri="{BB962C8B-B14F-4D97-AF65-F5344CB8AC3E}">
        <p14:creationId xmlns:p14="http://schemas.microsoft.com/office/powerpoint/2010/main" val="330656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olmes 186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21247" y="1127060"/>
            <a:ext cx="54737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Espace réservé du contenu 2"/>
          <p:cNvSpPr txBox="1">
            <a:spLocks/>
          </p:cNvSpPr>
          <p:nvPr/>
        </p:nvSpPr>
        <p:spPr>
          <a:xfrm>
            <a:off x="5914047" y="1127060"/>
            <a:ext cx="6165659" cy="991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600" dirty="0" smtClean="0"/>
              <a:t>La vogue des cartes stéréoscopiques au XIX</a:t>
            </a:r>
            <a:r>
              <a:rPr lang="fr-FR" sz="3600" baseline="30000" dirty="0" smtClean="0"/>
              <a:t>e</a:t>
            </a:r>
            <a:r>
              <a:rPr lang="fr-FR" sz="3600" dirty="0" smtClean="0"/>
              <a:t> siècle</a:t>
            </a:r>
            <a:endParaRPr lang="fr-FR" sz="3600" dirty="0"/>
          </a:p>
        </p:txBody>
      </p:sp>
      <p:pic>
        <p:nvPicPr>
          <p:cNvPr id="6" name="Image 5"/>
          <p:cNvPicPr>
            <a:picLocks noChangeAspect="1"/>
          </p:cNvPicPr>
          <p:nvPr/>
        </p:nvPicPr>
        <p:blipFill>
          <a:blip r:embed="rId4"/>
          <a:stretch>
            <a:fillRect/>
          </a:stretch>
        </p:blipFill>
        <p:spPr>
          <a:xfrm>
            <a:off x="221247" y="6029511"/>
            <a:ext cx="1387917" cy="640577"/>
          </a:xfrm>
          <a:prstGeom prst="rect">
            <a:avLst/>
          </a:prstGeom>
        </p:spPr>
      </p:pic>
      <p:pic>
        <p:nvPicPr>
          <p:cNvPr id="8" name="Image 7"/>
          <p:cNvPicPr>
            <a:picLocks noChangeAspect="1"/>
          </p:cNvPicPr>
          <p:nvPr/>
        </p:nvPicPr>
        <p:blipFill>
          <a:blip r:embed="rId5"/>
          <a:stretch>
            <a:fillRect/>
          </a:stretch>
        </p:blipFill>
        <p:spPr>
          <a:xfrm>
            <a:off x="6819923" y="2208147"/>
            <a:ext cx="4353905" cy="4596063"/>
          </a:xfrm>
          <a:prstGeom prst="rect">
            <a:avLst/>
          </a:prstGeom>
        </p:spPr>
      </p:pic>
      <p:sp>
        <p:nvSpPr>
          <p:cNvPr id="9" name="Espace réservé du contenu 2"/>
          <p:cNvSpPr txBox="1">
            <a:spLocks/>
          </p:cNvSpPr>
          <p:nvPr/>
        </p:nvSpPr>
        <p:spPr>
          <a:xfrm>
            <a:off x="1661300" y="5887756"/>
            <a:ext cx="3967687" cy="991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smtClean="0"/>
              <a:t>Stéréoscope de Holmes dit </a:t>
            </a:r>
            <a:r>
              <a:rPr lang="fr-FR" sz="3200" i="1" dirty="0" smtClean="0"/>
              <a:t>Mexicain</a:t>
            </a:r>
            <a:endParaRPr lang="fr-FR" sz="3200" i="1" dirty="0"/>
          </a:p>
        </p:txBody>
      </p:sp>
    </p:spTree>
    <p:extLst>
      <p:ext uri="{BB962C8B-B14F-4D97-AF65-F5344CB8AC3E}">
        <p14:creationId xmlns:p14="http://schemas.microsoft.com/office/powerpoint/2010/main" val="3209566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2"/>
          <p:cNvSpPr txBox="1">
            <a:spLocks/>
          </p:cNvSpPr>
          <p:nvPr/>
        </p:nvSpPr>
        <p:spPr>
          <a:xfrm>
            <a:off x="7545073" y="4407960"/>
            <a:ext cx="4269118" cy="991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smtClean="0"/>
              <a:t>Cartes stéréo </a:t>
            </a:r>
            <a:r>
              <a:rPr lang="fr-FR" i="1" dirty="0" err="1" smtClean="0"/>
              <a:t>Lestrade</a:t>
            </a:r>
            <a:endParaRPr lang="fr-FR" i="1" dirty="0"/>
          </a:p>
        </p:txBody>
      </p:sp>
      <p:pic>
        <p:nvPicPr>
          <p:cNvPr id="3" name="Image 2"/>
          <p:cNvPicPr>
            <a:picLocks noChangeAspect="1"/>
          </p:cNvPicPr>
          <p:nvPr/>
        </p:nvPicPr>
        <p:blipFill>
          <a:blip r:embed="rId3"/>
          <a:stretch>
            <a:fillRect/>
          </a:stretch>
        </p:blipFill>
        <p:spPr>
          <a:xfrm>
            <a:off x="3418790" y="1062759"/>
            <a:ext cx="3487341" cy="3476792"/>
          </a:xfrm>
          <a:prstGeom prst="rect">
            <a:avLst/>
          </a:prstGeom>
        </p:spPr>
      </p:pic>
      <p:pic>
        <p:nvPicPr>
          <p:cNvPr id="7" name="Image 6"/>
          <p:cNvPicPr>
            <a:picLocks noChangeAspect="1"/>
          </p:cNvPicPr>
          <p:nvPr/>
        </p:nvPicPr>
        <p:blipFill>
          <a:blip r:embed="rId4"/>
          <a:stretch>
            <a:fillRect/>
          </a:stretch>
        </p:blipFill>
        <p:spPr>
          <a:xfrm>
            <a:off x="7545073" y="1016042"/>
            <a:ext cx="4269118" cy="3391918"/>
          </a:xfrm>
          <a:prstGeom prst="rect">
            <a:avLst/>
          </a:prstGeom>
        </p:spPr>
      </p:pic>
      <p:pic>
        <p:nvPicPr>
          <p:cNvPr id="11" name="Image 10"/>
          <p:cNvPicPr>
            <a:picLocks noChangeAspect="1"/>
          </p:cNvPicPr>
          <p:nvPr/>
        </p:nvPicPr>
        <p:blipFill>
          <a:blip r:embed="rId5"/>
          <a:stretch>
            <a:fillRect/>
          </a:stretch>
        </p:blipFill>
        <p:spPr>
          <a:xfrm>
            <a:off x="337399" y="1062759"/>
            <a:ext cx="2442449" cy="3845859"/>
          </a:xfrm>
          <a:prstGeom prst="rect">
            <a:avLst/>
          </a:prstGeom>
        </p:spPr>
      </p:pic>
      <p:pic>
        <p:nvPicPr>
          <p:cNvPr id="12" name="Image 11"/>
          <p:cNvPicPr>
            <a:picLocks noChangeAspect="1"/>
          </p:cNvPicPr>
          <p:nvPr/>
        </p:nvPicPr>
        <p:blipFill>
          <a:blip r:embed="rId6"/>
          <a:stretch>
            <a:fillRect/>
          </a:stretch>
        </p:blipFill>
        <p:spPr>
          <a:xfrm>
            <a:off x="1377715" y="4888168"/>
            <a:ext cx="3443208" cy="1884806"/>
          </a:xfrm>
          <a:prstGeom prst="rect">
            <a:avLst/>
          </a:prstGeom>
        </p:spPr>
      </p:pic>
      <p:sp>
        <p:nvSpPr>
          <p:cNvPr id="13" name="Espace réservé du contenu 2"/>
          <p:cNvSpPr txBox="1">
            <a:spLocks/>
          </p:cNvSpPr>
          <p:nvPr/>
        </p:nvSpPr>
        <p:spPr>
          <a:xfrm>
            <a:off x="160067" y="4800095"/>
            <a:ext cx="2286294" cy="5992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smtClean="0"/>
              <a:t>Borne stéréo</a:t>
            </a:r>
            <a:endParaRPr lang="fr-FR" i="1" dirty="0"/>
          </a:p>
        </p:txBody>
      </p:sp>
      <p:pic>
        <p:nvPicPr>
          <p:cNvPr id="14" name="Image 13"/>
          <p:cNvPicPr>
            <a:picLocks noChangeAspect="1"/>
          </p:cNvPicPr>
          <p:nvPr/>
        </p:nvPicPr>
        <p:blipFill>
          <a:blip r:embed="rId7"/>
          <a:stretch>
            <a:fillRect/>
          </a:stretch>
        </p:blipFill>
        <p:spPr>
          <a:xfrm>
            <a:off x="7771284" y="4845211"/>
            <a:ext cx="2944656" cy="1970720"/>
          </a:xfrm>
          <a:prstGeom prst="rect">
            <a:avLst/>
          </a:prstGeom>
        </p:spPr>
      </p:pic>
      <p:sp>
        <p:nvSpPr>
          <p:cNvPr id="15" name="Espace réservé du contenu 2"/>
          <p:cNvSpPr txBox="1">
            <a:spLocks/>
          </p:cNvSpPr>
          <p:nvPr/>
        </p:nvSpPr>
        <p:spPr>
          <a:xfrm>
            <a:off x="3418790" y="4500446"/>
            <a:ext cx="3278634" cy="89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smtClean="0"/>
              <a:t>Visionneuse et disques </a:t>
            </a:r>
            <a:r>
              <a:rPr lang="fr-FR" i="1" dirty="0" err="1" smtClean="0"/>
              <a:t>View</a:t>
            </a:r>
            <a:r>
              <a:rPr lang="fr-FR" i="1" dirty="0" smtClean="0"/>
              <a:t>-Master</a:t>
            </a:r>
            <a:endParaRPr lang="fr-FR" i="1" dirty="0"/>
          </a:p>
        </p:txBody>
      </p:sp>
      <p:sp>
        <p:nvSpPr>
          <p:cNvPr id="16" name="Espace réservé du contenu 2"/>
          <p:cNvSpPr txBox="1">
            <a:spLocks/>
          </p:cNvSpPr>
          <p:nvPr/>
        </p:nvSpPr>
        <p:spPr>
          <a:xfrm>
            <a:off x="3928659" y="5668333"/>
            <a:ext cx="3278634" cy="89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smtClean="0"/>
              <a:t>Stéréoscope de topographie</a:t>
            </a:r>
            <a:endParaRPr lang="fr-FR" i="1" dirty="0"/>
          </a:p>
        </p:txBody>
      </p:sp>
      <p:sp>
        <p:nvSpPr>
          <p:cNvPr id="17" name="Espace réservé du contenu 2"/>
          <p:cNvSpPr txBox="1">
            <a:spLocks/>
          </p:cNvSpPr>
          <p:nvPr/>
        </p:nvSpPr>
        <p:spPr>
          <a:xfrm>
            <a:off x="8345420" y="5959054"/>
            <a:ext cx="3278634" cy="89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smtClean="0"/>
              <a:t>Stéréoscope pour vue papier</a:t>
            </a:r>
            <a:endParaRPr lang="fr-FR" i="1" dirty="0"/>
          </a:p>
        </p:txBody>
      </p:sp>
    </p:spTree>
    <p:extLst>
      <p:ext uri="{BB962C8B-B14F-4D97-AF65-F5344CB8AC3E}">
        <p14:creationId xmlns:p14="http://schemas.microsoft.com/office/powerpoint/2010/main" val="2055156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84" y="1032734"/>
            <a:ext cx="7425462" cy="5668103"/>
          </a:xfrm>
          <a:prstGeom prst="rect">
            <a:avLst/>
          </a:prstGeom>
        </p:spPr>
      </p:pic>
      <p:pic>
        <p:nvPicPr>
          <p:cNvPr id="3" name="Image 2"/>
          <p:cNvPicPr>
            <a:picLocks noChangeAspect="1"/>
          </p:cNvPicPr>
          <p:nvPr/>
        </p:nvPicPr>
        <p:blipFill>
          <a:blip r:embed="rId3"/>
          <a:stretch>
            <a:fillRect/>
          </a:stretch>
        </p:blipFill>
        <p:spPr>
          <a:xfrm>
            <a:off x="10804083" y="6195907"/>
            <a:ext cx="1387917" cy="640577"/>
          </a:xfrm>
          <a:prstGeom prst="rect">
            <a:avLst/>
          </a:prstGeom>
        </p:spPr>
      </p:pic>
      <p:sp>
        <p:nvSpPr>
          <p:cNvPr id="4" name="Espace réservé du contenu 2"/>
          <p:cNvSpPr txBox="1">
            <a:spLocks/>
          </p:cNvSpPr>
          <p:nvPr/>
        </p:nvSpPr>
        <p:spPr>
          <a:xfrm>
            <a:off x="7861697" y="1054578"/>
            <a:ext cx="3939441" cy="1244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smtClean="0"/>
              <a:t>Visionneuse pour tirages grand-format </a:t>
            </a:r>
            <a:r>
              <a:rPr lang="fr-FR" sz="2400" i="1" dirty="0" smtClean="0"/>
              <a:t>Albatros</a:t>
            </a:r>
            <a:r>
              <a:rPr lang="fr-FR" sz="2400" dirty="0" smtClean="0"/>
              <a:t> et livre-stéréoscope </a:t>
            </a:r>
            <a:r>
              <a:rPr lang="fr-FR" sz="2400" i="1" dirty="0" err="1" smtClean="0"/>
              <a:t>Folioscope</a:t>
            </a:r>
            <a:r>
              <a:rPr lang="fr-FR" sz="2400" dirty="0" smtClean="0"/>
              <a:t> de Sylvain Arnoux.</a:t>
            </a:r>
            <a:endParaRPr lang="fr-FR" sz="2400" i="1" dirty="0"/>
          </a:p>
        </p:txBody>
      </p:sp>
      <p:sp>
        <p:nvSpPr>
          <p:cNvPr id="5" name="Espace réservé du contenu 2"/>
          <p:cNvSpPr txBox="1">
            <a:spLocks/>
          </p:cNvSpPr>
          <p:nvPr/>
        </p:nvSpPr>
        <p:spPr>
          <a:xfrm>
            <a:off x="7563746" y="6309041"/>
            <a:ext cx="3939441" cy="640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smtClean="0"/>
              <a:t>Photos : Pierre </a:t>
            </a:r>
            <a:r>
              <a:rPr lang="fr-FR" dirty="0" err="1" smtClean="0"/>
              <a:t>Gidon</a:t>
            </a:r>
            <a:endParaRPr lang="fr-FR" i="1" dirty="0"/>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696" y="2475927"/>
            <a:ext cx="3939441" cy="3684736"/>
          </a:xfrm>
          <a:prstGeom prst="rect">
            <a:avLst/>
          </a:prstGeom>
        </p:spPr>
      </p:pic>
    </p:spTree>
    <p:extLst>
      <p:ext uri="{BB962C8B-B14F-4D97-AF65-F5344CB8AC3E}">
        <p14:creationId xmlns:p14="http://schemas.microsoft.com/office/powerpoint/2010/main" val="824242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274" y="1181165"/>
            <a:ext cx="3334871" cy="2911912"/>
          </a:xfrm>
          <a:prstGeom prst="rect">
            <a:avLst/>
          </a:prstGeom>
        </p:spPr>
      </p:pic>
      <p:pic>
        <p:nvPicPr>
          <p:cNvPr id="5" name="Image 4"/>
          <p:cNvPicPr>
            <a:picLocks noChangeAspect="1"/>
          </p:cNvPicPr>
          <p:nvPr/>
        </p:nvPicPr>
        <p:blipFill>
          <a:blip r:embed="rId4"/>
          <a:stretch>
            <a:fillRect/>
          </a:stretch>
        </p:blipFill>
        <p:spPr>
          <a:xfrm>
            <a:off x="3700630" y="2016830"/>
            <a:ext cx="3563184" cy="2797009"/>
          </a:xfrm>
          <a:prstGeom prst="rect">
            <a:avLst/>
          </a:prstGeom>
        </p:spPr>
      </p:pic>
      <p:pic>
        <p:nvPicPr>
          <p:cNvPr id="6" name="Image 5"/>
          <p:cNvPicPr>
            <a:picLocks noChangeAspect="1"/>
          </p:cNvPicPr>
          <p:nvPr/>
        </p:nvPicPr>
        <p:blipFill>
          <a:blip r:embed="rId5"/>
          <a:stretch>
            <a:fillRect/>
          </a:stretch>
        </p:blipFill>
        <p:spPr>
          <a:xfrm>
            <a:off x="7571336" y="1253040"/>
            <a:ext cx="4477229" cy="4480789"/>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37" y="3920769"/>
            <a:ext cx="3062888" cy="2937231"/>
          </a:xfrm>
          <a:prstGeom prst="rect">
            <a:avLst/>
          </a:prstGeom>
        </p:spPr>
      </p:pic>
      <p:sp>
        <p:nvSpPr>
          <p:cNvPr id="8" name="Espace réservé du contenu 2"/>
          <p:cNvSpPr txBox="1">
            <a:spLocks/>
          </p:cNvSpPr>
          <p:nvPr/>
        </p:nvSpPr>
        <p:spPr>
          <a:xfrm>
            <a:off x="3156756" y="1037884"/>
            <a:ext cx="3211771" cy="5992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smtClean="0"/>
              <a:t>Stéréoscope pliant</a:t>
            </a:r>
            <a:endParaRPr lang="fr-FR" i="1" dirty="0"/>
          </a:p>
        </p:txBody>
      </p:sp>
      <p:sp>
        <p:nvSpPr>
          <p:cNvPr id="9" name="Espace réservé du contenu 2"/>
          <p:cNvSpPr txBox="1">
            <a:spLocks/>
          </p:cNvSpPr>
          <p:nvPr/>
        </p:nvSpPr>
        <p:spPr>
          <a:xfrm>
            <a:off x="2116259" y="6228077"/>
            <a:ext cx="3929539" cy="5992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smtClean="0"/>
              <a:t>Stéréoscope </a:t>
            </a:r>
            <a:r>
              <a:rPr lang="fr-FR" i="1" dirty="0" err="1" smtClean="0"/>
              <a:t>Viewmagic</a:t>
            </a:r>
            <a:endParaRPr lang="fr-FR" i="1" dirty="0"/>
          </a:p>
        </p:txBody>
      </p:sp>
      <p:sp>
        <p:nvSpPr>
          <p:cNvPr id="10" name="Espace réservé du contenu 2"/>
          <p:cNvSpPr txBox="1">
            <a:spLocks/>
          </p:cNvSpPr>
          <p:nvPr/>
        </p:nvSpPr>
        <p:spPr>
          <a:xfrm>
            <a:off x="3227292" y="4790087"/>
            <a:ext cx="3929539" cy="868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smtClean="0"/>
              <a:t>Stéréoscope pour smartphone</a:t>
            </a:r>
            <a:endParaRPr lang="fr-FR" i="1" dirty="0"/>
          </a:p>
        </p:txBody>
      </p:sp>
      <p:sp>
        <p:nvSpPr>
          <p:cNvPr id="11" name="Espace réservé du contenu 2"/>
          <p:cNvSpPr txBox="1">
            <a:spLocks/>
          </p:cNvSpPr>
          <p:nvPr/>
        </p:nvSpPr>
        <p:spPr>
          <a:xfrm>
            <a:off x="7571336" y="5744586"/>
            <a:ext cx="4477229" cy="868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smtClean="0"/>
              <a:t>Stéréoscope </a:t>
            </a:r>
            <a:r>
              <a:rPr lang="fr-FR" i="1" dirty="0" err="1" smtClean="0"/>
              <a:t>Owl</a:t>
            </a:r>
            <a:r>
              <a:rPr lang="fr-FR" dirty="0" smtClean="0"/>
              <a:t> de Brian May (le guitariste de </a:t>
            </a:r>
            <a:r>
              <a:rPr lang="fr-FR" dirty="0" err="1" smtClean="0"/>
              <a:t>Queen</a:t>
            </a:r>
            <a:r>
              <a:rPr lang="fr-FR" dirty="0" smtClean="0"/>
              <a:t>)</a:t>
            </a:r>
            <a:endParaRPr lang="fr-FR" i="1" dirty="0"/>
          </a:p>
        </p:txBody>
      </p:sp>
    </p:spTree>
    <p:extLst>
      <p:ext uri="{BB962C8B-B14F-4D97-AF65-F5344CB8AC3E}">
        <p14:creationId xmlns:p14="http://schemas.microsoft.com/office/powerpoint/2010/main" val="2459247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762" y="3015914"/>
            <a:ext cx="6373161" cy="3186581"/>
          </a:xfrm>
          <a:prstGeom prst="rect">
            <a:avLst/>
          </a:prstGeom>
        </p:spPr>
      </p:pic>
      <p:sp>
        <p:nvSpPr>
          <p:cNvPr id="3" name="Espace réservé du contenu 2"/>
          <p:cNvSpPr txBox="1">
            <a:spLocks/>
          </p:cNvSpPr>
          <p:nvPr/>
        </p:nvSpPr>
        <p:spPr>
          <a:xfrm>
            <a:off x="1" y="946287"/>
            <a:ext cx="12192000" cy="1604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5400" dirty="0" smtClean="0"/>
              <a:t>Comment présenter les images 3D à un ensemble de personnes ?</a:t>
            </a:r>
            <a:endParaRPr lang="fr-FR" sz="5400" dirty="0"/>
          </a:p>
        </p:txBody>
      </p:sp>
      <p:pic>
        <p:nvPicPr>
          <p:cNvPr id="4" name="Image 3"/>
          <p:cNvPicPr>
            <a:picLocks noChangeAspect="1"/>
          </p:cNvPicPr>
          <p:nvPr/>
        </p:nvPicPr>
        <p:blipFill>
          <a:blip r:embed="rId4"/>
          <a:stretch>
            <a:fillRect/>
          </a:stretch>
        </p:blipFill>
        <p:spPr>
          <a:xfrm>
            <a:off x="122072" y="2394284"/>
            <a:ext cx="6065226" cy="4451684"/>
          </a:xfrm>
          <a:prstGeom prst="rect">
            <a:avLst/>
          </a:prstGeom>
        </p:spPr>
      </p:pic>
    </p:spTree>
    <p:extLst>
      <p:ext uri="{BB962C8B-B14F-4D97-AF65-F5344CB8AC3E}">
        <p14:creationId xmlns:p14="http://schemas.microsoft.com/office/powerpoint/2010/main" val="2453587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15291" y="1450110"/>
            <a:ext cx="4361873" cy="1616364"/>
          </a:xfrm>
        </p:spPr>
        <p:txBody>
          <a:bodyPr>
            <a:normAutofit/>
          </a:bodyPr>
          <a:lstStyle/>
          <a:p>
            <a:pPr marL="0" indent="0">
              <a:buNone/>
            </a:pPr>
            <a:r>
              <a:rPr lang="fr-FR" sz="8000" dirty="0" smtClean="0"/>
              <a:t>Stéréo ?</a:t>
            </a:r>
            <a:endParaRPr lang="fr-FR" sz="80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651" y="1084839"/>
            <a:ext cx="3849045" cy="2979161"/>
          </a:xfrm>
          <a:prstGeom prst="rect">
            <a:avLst/>
          </a:prstGeom>
        </p:spPr>
      </p:pic>
      <p:pic>
        <p:nvPicPr>
          <p:cNvPr id="5" name="Image 4"/>
          <p:cNvPicPr>
            <a:picLocks noChangeAspect="1"/>
          </p:cNvPicPr>
          <p:nvPr/>
        </p:nvPicPr>
        <p:blipFill>
          <a:blip r:embed="rId4"/>
          <a:stretch>
            <a:fillRect/>
          </a:stretch>
        </p:blipFill>
        <p:spPr>
          <a:xfrm>
            <a:off x="776072" y="2964085"/>
            <a:ext cx="5800000" cy="3571429"/>
          </a:xfrm>
          <a:prstGeom prst="rect">
            <a:avLst/>
          </a:prstGeom>
        </p:spPr>
      </p:pic>
      <p:sp>
        <p:nvSpPr>
          <p:cNvPr id="6" name="Espace réservé du contenu 2"/>
          <p:cNvSpPr txBox="1">
            <a:spLocks/>
          </p:cNvSpPr>
          <p:nvPr/>
        </p:nvSpPr>
        <p:spPr>
          <a:xfrm>
            <a:off x="8550114" y="4364611"/>
            <a:ext cx="2232077" cy="1163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4800" dirty="0" smtClean="0"/>
              <a:t>phonie</a:t>
            </a:r>
            <a:endParaRPr lang="fr-FR" sz="4800" dirty="0"/>
          </a:p>
        </p:txBody>
      </p:sp>
      <p:sp>
        <p:nvSpPr>
          <p:cNvPr id="7" name="Espace réservé du contenu 2"/>
          <p:cNvSpPr txBox="1">
            <a:spLocks/>
          </p:cNvSpPr>
          <p:nvPr/>
        </p:nvSpPr>
        <p:spPr>
          <a:xfrm>
            <a:off x="5776368" y="4364611"/>
            <a:ext cx="3216806" cy="1316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4800" dirty="0" smtClean="0"/>
              <a:t>Stéréo</a:t>
            </a:r>
            <a:endParaRPr lang="fr-FR" sz="4800" dirty="0"/>
          </a:p>
        </p:txBody>
      </p:sp>
      <p:pic>
        <p:nvPicPr>
          <p:cNvPr id="2" name="Image 1"/>
          <p:cNvPicPr>
            <a:picLocks noChangeAspect="1"/>
          </p:cNvPicPr>
          <p:nvPr/>
        </p:nvPicPr>
        <p:blipFill>
          <a:blip r:embed="rId5"/>
          <a:stretch>
            <a:fillRect/>
          </a:stretch>
        </p:blipFill>
        <p:spPr>
          <a:xfrm>
            <a:off x="9223513" y="4992634"/>
            <a:ext cx="2847403" cy="1814643"/>
          </a:xfrm>
          <a:prstGeom prst="rect">
            <a:avLst/>
          </a:prstGeom>
        </p:spPr>
      </p:pic>
    </p:spTree>
    <p:extLst>
      <p:ext uri="{BB962C8B-B14F-4D97-AF65-F5344CB8AC3E}">
        <p14:creationId xmlns:p14="http://schemas.microsoft.com/office/powerpoint/2010/main" val="428897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0" y="946287"/>
            <a:ext cx="12192001"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L’anaglyphe</a:t>
            </a:r>
            <a:endParaRPr lang="fr-FR" sz="5400" dirty="0"/>
          </a:p>
        </p:txBody>
      </p:sp>
      <p:pic>
        <p:nvPicPr>
          <p:cNvPr id="6" name="Image 5"/>
          <p:cNvPicPr>
            <a:picLocks noChangeAspect="1"/>
          </p:cNvPicPr>
          <p:nvPr/>
        </p:nvPicPr>
        <p:blipFill>
          <a:blip r:embed="rId3"/>
          <a:stretch>
            <a:fillRect/>
          </a:stretch>
        </p:blipFill>
        <p:spPr>
          <a:xfrm>
            <a:off x="609479" y="3898387"/>
            <a:ext cx="4076190" cy="2066667"/>
          </a:xfrm>
          <a:prstGeom prst="rect">
            <a:avLst/>
          </a:prstGeom>
        </p:spPr>
      </p:pic>
      <p:pic>
        <p:nvPicPr>
          <p:cNvPr id="7" name="Image 6"/>
          <p:cNvPicPr>
            <a:picLocks noChangeAspect="1"/>
          </p:cNvPicPr>
          <p:nvPr/>
        </p:nvPicPr>
        <p:blipFill>
          <a:blip r:embed="rId4"/>
          <a:stretch>
            <a:fillRect/>
          </a:stretch>
        </p:blipFill>
        <p:spPr>
          <a:xfrm>
            <a:off x="5707607" y="946287"/>
            <a:ext cx="3424361" cy="5869232"/>
          </a:xfrm>
          <a:prstGeom prst="rect">
            <a:avLst/>
          </a:prstGeom>
        </p:spPr>
      </p:pic>
      <p:sp>
        <p:nvSpPr>
          <p:cNvPr id="8" name="Espace réservé du contenu 2"/>
          <p:cNvSpPr txBox="1">
            <a:spLocks/>
          </p:cNvSpPr>
          <p:nvPr/>
        </p:nvSpPr>
        <p:spPr>
          <a:xfrm>
            <a:off x="2141620" y="1598787"/>
            <a:ext cx="3617750" cy="651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200" dirty="0" smtClean="0"/>
              <a:t>Image gauche</a:t>
            </a:r>
            <a:endParaRPr lang="fr-FR" sz="3200" dirty="0"/>
          </a:p>
        </p:txBody>
      </p:sp>
      <p:sp>
        <p:nvSpPr>
          <p:cNvPr id="9" name="Espace réservé du contenu 2"/>
          <p:cNvSpPr txBox="1">
            <a:spLocks/>
          </p:cNvSpPr>
          <p:nvPr/>
        </p:nvSpPr>
        <p:spPr>
          <a:xfrm>
            <a:off x="9047747" y="1598787"/>
            <a:ext cx="2574517"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3200" dirty="0" smtClean="0"/>
              <a:t>Image droite</a:t>
            </a:r>
            <a:endParaRPr lang="fr-FR" sz="3200" dirty="0"/>
          </a:p>
        </p:txBody>
      </p:sp>
      <p:sp>
        <p:nvSpPr>
          <p:cNvPr id="10" name="Espace réservé du contenu 2"/>
          <p:cNvSpPr txBox="1">
            <a:spLocks/>
          </p:cNvSpPr>
          <p:nvPr/>
        </p:nvSpPr>
        <p:spPr>
          <a:xfrm>
            <a:off x="2089858" y="3174685"/>
            <a:ext cx="3669512" cy="651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200" dirty="0" smtClean="0"/>
              <a:t>Canal rouge</a:t>
            </a:r>
            <a:endParaRPr lang="fr-FR" sz="3200" dirty="0"/>
          </a:p>
        </p:txBody>
      </p:sp>
      <p:sp>
        <p:nvSpPr>
          <p:cNvPr id="11" name="Espace réservé du contenu 2"/>
          <p:cNvSpPr txBox="1">
            <a:spLocks/>
          </p:cNvSpPr>
          <p:nvPr/>
        </p:nvSpPr>
        <p:spPr>
          <a:xfrm>
            <a:off x="9047747" y="3173555"/>
            <a:ext cx="3144253" cy="651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3200" dirty="0" smtClean="0"/>
              <a:t>Canal vert + cyan</a:t>
            </a:r>
            <a:endParaRPr lang="fr-FR" sz="3200" dirty="0"/>
          </a:p>
        </p:txBody>
      </p:sp>
      <p:sp>
        <p:nvSpPr>
          <p:cNvPr id="12" name="Espace réservé du contenu 2"/>
          <p:cNvSpPr txBox="1">
            <a:spLocks/>
          </p:cNvSpPr>
          <p:nvPr/>
        </p:nvSpPr>
        <p:spPr>
          <a:xfrm>
            <a:off x="8107394" y="5388059"/>
            <a:ext cx="2408205" cy="940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200" dirty="0" smtClean="0"/>
              <a:t>Combinaison des deux</a:t>
            </a:r>
            <a:endParaRPr lang="fr-FR" sz="3200" dirty="0"/>
          </a:p>
        </p:txBody>
      </p:sp>
      <p:sp>
        <p:nvSpPr>
          <p:cNvPr id="13" name="Espace réservé du contenu 2"/>
          <p:cNvSpPr txBox="1">
            <a:spLocks/>
          </p:cNvSpPr>
          <p:nvPr/>
        </p:nvSpPr>
        <p:spPr>
          <a:xfrm>
            <a:off x="-1" y="5855635"/>
            <a:ext cx="5707607" cy="651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200" dirty="0" smtClean="0"/>
              <a:t>Les lunettes ont des filtres colorés des mêmes teintes.</a:t>
            </a:r>
            <a:endParaRPr lang="fr-FR" sz="3200" dirty="0"/>
          </a:p>
        </p:txBody>
      </p:sp>
    </p:spTree>
    <p:extLst>
      <p:ext uri="{BB962C8B-B14F-4D97-AF65-F5344CB8AC3E}">
        <p14:creationId xmlns:p14="http://schemas.microsoft.com/office/powerpoint/2010/main" val="1823502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17888" y="1347261"/>
            <a:ext cx="6566033" cy="2724946"/>
          </a:xfrm>
          <a:prstGeom prst="rect">
            <a:avLst/>
          </a:prstGeom>
        </p:spPr>
      </p:pic>
      <p:sp>
        <p:nvSpPr>
          <p:cNvPr id="3" name="Espace réservé du contenu 2"/>
          <p:cNvSpPr txBox="1">
            <a:spLocks/>
          </p:cNvSpPr>
          <p:nvPr/>
        </p:nvSpPr>
        <p:spPr>
          <a:xfrm>
            <a:off x="0" y="946287"/>
            <a:ext cx="5706737"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La polarisation</a:t>
            </a:r>
            <a:endParaRPr lang="fr-FR" sz="5400"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556" y="2988147"/>
            <a:ext cx="6668444" cy="3774339"/>
          </a:xfrm>
          <a:prstGeom prst="rect">
            <a:avLst/>
          </a:prstGeom>
        </p:spPr>
      </p:pic>
      <p:pic>
        <p:nvPicPr>
          <p:cNvPr id="5" name="Image 4"/>
          <p:cNvPicPr>
            <a:picLocks noChangeAspect="1"/>
          </p:cNvPicPr>
          <p:nvPr/>
        </p:nvPicPr>
        <p:blipFill>
          <a:blip r:embed="rId5"/>
          <a:stretch>
            <a:fillRect/>
          </a:stretch>
        </p:blipFill>
        <p:spPr>
          <a:xfrm>
            <a:off x="1173691" y="4719376"/>
            <a:ext cx="2832468" cy="2152852"/>
          </a:xfrm>
          <a:prstGeom prst="rect">
            <a:avLst/>
          </a:prstGeom>
        </p:spPr>
      </p:pic>
      <p:sp>
        <p:nvSpPr>
          <p:cNvPr id="14" name="Espace réservé du contenu 2"/>
          <p:cNvSpPr txBox="1">
            <a:spLocks/>
          </p:cNvSpPr>
          <p:nvPr/>
        </p:nvSpPr>
        <p:spPr>
          <a:xfrm>
            <a:off x="217888" y="4021407"/>
            <a:ext cx="5707607" cy="936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dirty="0" smtClean="0"/>
              <a:t>Le filtre polarisant ne va garder qu’une seule direction de vibration de la lumière.</a:t>
            </a:r>
            <a:endParaRPr lang="fr-FR" sz="2400" dirty="0"/>
          </a:p>
        </p:txBody>
      </p:sp>
      <p:sp>
        <p:nvSpPr>
          <p:cNvPr id="15" name="Espace réservé du contenu 2"/>
          <p:cNvSpPr txBox="1">
            <a:spLocks/>
          </p:cNvSpPr>
          <p:nvPr/>
        </p:nvSpPr>
        <p:spPr>
          <a:xfrm>
            <a:off x="7392319" y="1919760"/>
            <a:ext cx="4160704" cy="1120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dirty="0" smtClean="0"/>
              <a:t>Des filtres polarisants sur les projecteurs </a:t>
            </a:r>
            <a:r>
              <a:rPr lang="fr-FR" sz="2400" u="sng" dirty="0" smtClean="0"/>
              <a:t>et</a:t>
            </a:r>
            <a:r>
              <a:rPr lang="fr-FR" sz="2400" dirty="0" smtClean="0"/>
              <a:t> des filtres sur les lunettes.</a:t>
            </a:r>
            <a:endParaRPr lang="fr-FR" sz="2400" dirty="0"/>
          </a:p>
        </p:txBody>
      </p:sp>
    </p:spTree>
    <p:extLst>
      <p:ext uri="{BB962C8B-B14F-4D97-AF65-F5344CB8AC3E}">
        <p14:creationId xmlns:p14="http://schemas.microsoft.com/office/powerpoint/2010/main" val="3933579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492924" y="1868555"/>
            <a:ext cx="5213813" cy="2721600"/>
          </a:xfrm>
          <a:prstGeom prst="rect">
            <a:avLst/>
          </a:prstGeom>
        </p:spPr>
      </p:pic>
      <p:sp>
        <p:nvSpPr>
          <p:cNvPr id="3" name="Espace réservé du contenu 2"/>
          <p:cNvSpPr txBox="1">
            <a:spLocks/>
          </p:cNvSpPr>
          <p:nvPr/>
        </p:nvSpPr>
        <p:spPr>
          <a:xfrm>
            <a:off x="0" y="946287"/>
            <a:ext cx="6918593"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La polarisation - suite</a:t>
            </a:r>
            <a:endParaRPr lang="fr-FR" sz="5400" dirty="0"/>
          </a:p>
        </p:txBody>
      </p:sp>
      <p:sp>
        <p:nvSpPr>
          <p:cNvPr id="7" name="Espace réservé du contenu 2"/>
          <p:cNvSpPr txBox="1">
            <a:spLocks/>
          </p:cNvSpPr>
          <p:nvPr/>
        </p:nvSpPr>
        <p:spPr>
          <a:xfrm>
            <a:off x="132203" y="4970434"/>
            <a:ext cx="4316159" cy="1716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200" dirty="0" smtClean="0"/>
              <a:t>Modulateur électronique de polarisation</a:t>
            </a:r>
            <a:endParaRPr lang="fr-FR" sz="3200" dirty="0"/>
          </a:p>
        </p:txBody>
      </p:sp>
      <p:cxnSp>
        <p:nvCxnSpPr>
          <p:cNvPr id="8" name="Connecteur droit avec flèche 7"/>
          <p:cNvCxnSpPr/>
          <p:nvPr/>
        </p:nvCxnSpPr>
        <p:spPr>
          <a:xfrm flipV="1">
            <a:off x="2401677" y="3426246"/>
            <a:ext cx="683046" cy="154418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6622" y="1244906"/>
            <a:ext cx="5959600" cy="3128790"/>
          </a:xfrm>
          <a:prstGeom prst="rect">
            <a:avLst/>
          </a:prstGeom>
        </p:spPr>
      </p:pic>
      <p:sp>
        <p:nvSpPr>
          <p:cNvPr id="12" name="Espace réservé du contenu 2"/>
          <p:cNvSpPr txBox="1">
            <a:spLocks/>
          </p:cNvSpPr>
          <p:nvPr/>
        </p:nvSpPr>
        <p:spPr>
          <a:xfrm>
            <a:off x="6066622" y="4505899"/>
            <a:ext cx="5732443" cy="1696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200" dirty="0" smtClean="0"/>
              <a:t>TV3D à écran polarisé.</a:t>
            </a:r>
          </a:p>
          <a:p>
            <a:pPr marL="0" indent="0" algn="ctr">
              <a:buFont typeface="Arial" panose="020B0604020202020204" pitchFamily="34" charset="0"/>
              <a:buNone/>
            </a:pPr>
            <a:r>
              <a:rPr lang="fr-FR" sz="3200" dirty="0"/>
              <a:t>L</a:t>
            </a:r>
            <a:r>
              <a:rPr lang="fr-FR" sz="3200" dirty="0" smtClean="0"/>
              <a:t>es lignes paires dans un sens, les lignes impaires dans l’autre sens.</a:t>
            </a:r>
            <a:endParaRPr lang="fr-FR" sz="3200" dirty="0"/>
          </a:p>
        </p:txBody>
      </p:sp>
    </p:spTree>
    <p:extLst>
      <p:ext uri="{BB962C8B-B14F-4D97-AF65-F5344CB8AC3E}">
        <p14:creationId xmlns:p14="http://schemas.microsoft.com/office/powerpoint/2010/main" val="1297067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0" y="946287"/>
            <a:ext cx="6918593"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La projection alternée</a:t>
            </a:r>
            <a:endParaRPr lang="fr-FR" sz="5400"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7948"/>
            <a:ext cx="5898943" cy="3096945"/>
          </a:xfrm>
          <a:prstGeom prst="rect">
            <a:avLst/>
          </a:prstGeom>
        </p:spPr>
      </p:pic>
      <p:sp>
        <p:nvSpPr>
          <p:cNvPr id="9" name="Espace réservé du contenu 2"/>
          <p:cNvSpPr txBox="1">
            <a:spLocks/>
          </p:cNvSpPr>
          <p:nvPr/>
        </p:nvSpPr>
        <p:spPr>
          <a:xfrm>
            <a:off x="6599587" y="4179767"/>
            <a:ext cx="5319920" cy="10735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dirty="0" smtClean="0"/>
              <a:t>Certains vidéoprojecteurs 3D et télévisions 3D </a:t>
            </a:r>
            <a:endParaRPr lang="fr-FR" sz="3200" dirty="0"/>
          </a:p>
        </p:txBody>
      </p:sp>
      <p:pic>
        <p:nvPicPr>
          <p:cNvPr id="10" name="Image 9"/>
          <p:cNvPicPr>
            <a:picLocks noChangeAspect="1"/>
          </p:cNvPicPr>
          <p:nvPr/>
        </p:nvPicPr>
        <p:blipFill>
          <a:blip r:embed="rId4"/>
          <a:stretch>
            <a:fillRect/>
          </a:stretch>
        </p:blipFill>
        <p:spPr>
          <a:xfrm>
            <a:off x="6092810" y="1868556"/>
            <a:ext cx="3284923" cy="2212554"/>
          </a:xfrm>
          <a:prstGeom prst="rect">
            <a:avLst/>
          </a:prstGeom>
        </p:spPr>
      </p:pic>
      <p:pic>
        <p:nvPicPr>
          <p:cNvPr id="11" name="Image 10"/>
          <p:cNvPicPr>
            <a:picLocks noChangeAspect="1"/>
          </p:cNvPicPr>
          <p:nvPr/>
        </p:nvPicPr>
        <p:blipFill>
          <a:blip r:embed="rId5"/>
          <a:stretch>
            <a:fillRect/>
          </a:stretch>
        </p:blipFill>
        <p:spPr>
          <a:xfrm>
            <a:off x="9589770" y="1868555"/>
            <a:ext cx="2551298" cy="2212554"/>
          </a:xfrm>
          <a:prstGeom prst="rect">
            <a:avLst/>
          </a:prstGeom>
        </p:spPr>
      </p:pic>
      <p:pic>
        <p:nvPicPr>
          <p:cNvPr id="2" name="Image 1"/>
          <p:cNvPicPr>
            <a:picLocks noChangeAspect="1"/>
          </p:cNvPicPr>
          <p:nvPr/>
        </p:nvPicPr>
        <p:blipFill>
          <a:blip r:embed="rId6"/>
          <a:stretch>
            <a:fillRect/>
          </a:stretch>
        </p:blipFill>
        <p:spPr>
          <a:xfrm>
            <a:off x="4500600" y="4716528"/>
            <a:ext cx="3184420" cy="2003995"/>
          </a:xfrm>
          <a:prstGeom prst="rect">
            <a:avLst/>
          </a:prstGeom>
        </p:spPr>
      </p:pic>
    </p:spTree>
    <p:extLst>
      <p:ext uri="{BB962C8B-B14F-4D97-AF65-F5344CB8AC3E}">
        <p14:creationId xmlns:p14="http://schemas.microsoft.com/office/powerpoint/2010/main" val="421260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0" y="946287"/>
            <a:ext cx="6918593"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La projection alternée</a:t>
            </a:r>
            <a:endParaRPr lang="fr-FR" sz="54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264" y="1868555"/>
            <a:ext cx="3437427" cy="4885602"/>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8593" y="1128305"/>
            <a:ext cx="3624081" cy="2581439"/>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3008" y="3808207"/>
            <a:ext cx="7185244" cy="294595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7674" y="3808206"/>
            <a:ext cx="7200578" cy="2952237"/>
          </a:xfrm>
          <a:prstGeom prst="rect">
            <a:avLst/>
          </a:prstGeom>
        </p:spPr>
      </p:pic>
    </p:spTree>
    <p:extLst>
      <p:ext uri="{BB962C8B-B14F-4D97-AF65-F5344CB8AC3E}">
        <p14:creationId xmlns:p14="http://schemas.microsoft.com/office/powerpoint/2010/main" val="1965930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0" y="946287"/>
            <a:ext cx="6918593"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La projection alternée</a:t>
            </a:r>
            <a:endParaRPr lang="fr-FR" sz="54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6735"/>
            <a:ext cx="6814969" cy="4088981"/>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593" y="1121385"/>
            <a:ext cx="5140730" cy="231332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593" y="3810451"/>
            <a:ext cx="5151758" cy="2482775"/>
          </a:xfrm>
          <a:prstGeom prst="rect">
            <a:avLst/>
          </a:prstGeom>
        </p:spPr>
      </p:pic>
    </p:spTree>
    <p:extLst>
      <p:ext uri="{BB962C8B-B14F-4D97-AF65-F5344CB8AC3E}">
        <p14:creationId xmlns:p14="http://schemas.microsoft.com/office/powerpoint/2010/main" val="2925657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0" y="946287"/>
            <a:ext cx="6918593"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La projection alternée</a:t>
            </a:r>
            <a:endParaRPr lang="fr-FR" sz="5400" dirty="0"/>
          </a:p>
        </p:txBody>
      </p:sp>
      <p:pic>
        <p:nvPicPr>
          <p:cNvPr id="8" name="Image 7"/>
          <p:cNvPicPr>
            <a:picLocks noChangeAspect="1"/>
          </p:cNvPicPr>
          <p:nvPr/>
        </p:nvPicPr>
        <p:blipFill>
          <a:blip r:embed="rId3"/>
          <a:stretch>
            <a:fillRect/>
          </a:stretch>
        </p:blipFill>
        <p:spPr>
          <a:xfrm>
            <a:off x="609403" y="1868555"/>
            <a:ext cx="2951378" cy="2666244"/>
          </a:xfrm>
          <a:prstGeom prst="rect">
            <a:avLst/>
          </a:prstGeom>
        </p:spPr>
      </p:pic>
      <p:sp>
        <p:nvSpPr>
          <p:cNvPr id="11" name="Espace réservé du contenu 2"/>
          <p:cNvSpPr txBox="1">
            <a:spLocks/>
          </p:cNvSpPr>
          <p:nvPr/>
        </p:nvSpPr>
        <p:spPr>
          <a:xfrm>
            <a:off x="609402" y="4534799"/>
            <a:ext cx="2951379" cy="596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dirty="0" err="1" smtClean="0"/>
              <a:t>Tektronix</a:t>
            </a:r>
            <a:r>
              <a:rPr lang="fr-FR" sz="3200" dirty="0" smtClean="0"/>
              <a:t> </a:t>
            </a:r>
            <a:r>
              <a:rPr lang="fr-FR" sz="3200" dirty="0"/>
              <a:t>4054</a:t>
            </a: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223" y="1124107"/>
            <a:ext cx="5779259" cy="3852839"/>
          </a:xfrm>
          <a:prstGeom prst="rect">
            <a:avLst/>
          </a:prstGeom>
        </p:spPr>
      </p:pic>
      <p:pic>
        <p:nvPicPr>
          <p:cNvPr id="2" name="Image 1"/>
          <p:cNvPicPr>
            <a:picLocks noChangeAspect="1"/>
          </p:cNvPicPr>
          <p:nvPr/>
        </p:nvPicPr>
        <p:blipFill>
          <a:blip r:embed="rId5"/>
          <a:stretch>
            <a:fillRect/>
          </a:stretch>
        </p:blipFill>
        <p:spPr>
          <a:xfrm>
            <a:off x="2450556" y="2414642"/>
            <a:ext cx="6627342" cy="4240314"/>
          </a:xfrm>
          <a:prstGeom prst="rect">
            <a:avLst/>
          </a:prstGeom>
        </p:spPr>
      </p:pic>
      <p:sp>
        <p:nvSpPr>
          <p:cNvPr id="9" name="Espace réservé du contenu 2"/>
          <p:cNvSpPr txBox="1">
            <a:spLocks/>
          </p:cNvSpPr>
          <p:nvPr/>
        </p:nvSpPr>
        <p:spPr>
          <a:xfrm>
            <a:off x="10234670" y="4976946"/>
            <a:ext cx="1957330" cy="596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dirty="0" smtClean="0"/>
              <a:t>« CAVE »</a:t>
            </a:r>
            <a:endParaRPr lang="fr-FR" sz="3200" dirty="0"/>
          </a:p>
        </p:txBody>
      </p:sp>
    </p:spTree>
    <p:extLst>
      <p:ext uri="{BB962C8B-B14F-4D97-AF65-F5344CB8AC3E}">
        <p14:creationId xmlns:p14="http://schemas.microsoft.com/office/powerpoint/2010/main" val="134436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0" y="946287"/>
            <a:ext cx="7888077"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La question des </a:t>
            </a:r>
            <a:r>
              <a:rPr lang="fr-FR" sz="5400" b="1" i="1" dirty="0" smtClean="0"/>
              <a:t>lunettes</a:t>
            </a:r>
            <a:endParaRPr lang="fr-FR" sz="5400" b="1" i="1" dirty="0"/>
          </a:p>
        </p:txBody>
      </p:sp>
      <p:sp>
        <p:nvSpPr>
          <p:cNvPr id="7" name="Espace réservé du contenu 2"/>
          <p:cNvSpPr txBox="1">
            <a:spLocks/>
          </p:cNvSpPr>
          <p:nvPr/>
        </p:nvSpPr>
        <p:spPr>
          <a:xfrm>
            <a:off x="319487" y="1654992"/>
            <a:ext cx="11259239" cy="4338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dirty="0" smtClean="0"/>
              <a:t>Ces systèmes, s’ils sont efficaces, restent le plus souvent complexes et onéreux (l’anaglyphe est l’inverse !).</a:t>
            </a:r>
          </a:p>
          <a:p>
            <a:pPr marL="0" indent="0">
              <a:buNone/>
            </a:pPr>
            <a:r>
              <a:rPr lang="fr-FR" sz="3200" dirty="0" smtClean="0"/>
              <a:t>Ils sont bien adaptés aux projections publiques.</a:t>
            </a:r>
          </a:p>
          <a:p>
            <a:pPr marL="0" indent="0">
              <a:buNone/>
            </a:pPr>
            <a:r>
              <a:rPr lang="fr-FR" sz="3200" dirty="0" smtClean="0"/>
              <a:t>Ils imposent aux spectateurs le port de lunettes, ce qui a été vu comme une contrainte par le grand public.</a:t>
            </a:r>
          </a:p>
          <a:p>
            <a:pPr marL="0" indent="0">
              <a:buNone/>
            </a:pPr>
            <a:endParaRPr lang="fr-FR" sz="3200" dirty="0" smtClean="0"/>
          </a:p>
          <a:p>
            <a:pPr marL="0" indent="0">
              <a:buNone/>
            </a:pPr>
            <a:r>
              <a:rPr lang="fr-FR" sz="3200" b="1" i="1" dirty="0" smtClean="0"/>
              <a:t>Comment se passer des lunettes 3D ?</a:t>
            </a:r>
            <a:endParaRPr lang="fr-FR" sz="3200" b="1" i="1" dirty="0"/>
          </a:p>
        </p:txBody>
      </p:sp>
      <p:pic>
        <p:nvPicPr>
          <p:cNvPr id="8" name="Image 7"/>
          <p:cNvPicPr>
            <a:picLocks noChangeAspect="1"/>
          </p:cNvPicPr>
          <p:nvPr/>
        </p:nvPicPr>
        <p:blipFill>
          <a:blip r:embed="rId3"/>
          <a:stretch>
            <a:fillRect/>
          </a:stretch>
        </p:blipFill>
        <p:spPr>
          <a:xfrm>
            <a:off x="7734072" y="3924149"/>
            <a:ext cx="4406513" cy="290080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8148" y="5208798"/>
            <a:ext cx="1568756" cy="1568756"/>
          </a:xfrm>
          <a:prstGeom prst="rect">
            <a:avLst/>
          </a:prstGeom>
        </p:spPr>
      </p:pic>
    </p:spTree>
    <p:extLst>
      <p:ext uri="{BB962C8B-B14F-4D97-AF65-F5344CB8AC3E}">
        <p14:creationId xmlns:p14="http://schemas.microsoft.com/office/powerpoint/2010/main" val="630951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0" y="946287"/>
            <a:ext cx="12192000"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L’</a:t>
            </a:r>
            <a:r>
              <a:rPr lang="fr-FR" sz="5400" dirty="0" err="1" smtClean="0"/>
              <a:t>autostéréoscopie</a:t>
            </a:r>
            <a:endParaRPr lang="fr-FR" sz="5400" dirty="0" smtClean="0"/>
          </a:p>
          <a:p>
            <a:pPr marL="0" indent="0">
              <a:spcBef>
                <a:spcPts val="0"/>
              </a:spcBef>
              <a:buFont typeface="Arial" panose="020B0604020202020204" pitchFamily="34" charset="0"/>
              <a:buNone/>
            </a:pPr>
            <a:r>
              <a:rPr lang="fr-FR" sz="5400" dirty="0" smtClean="0"/>
              <a:t>ou le relief sans lunettes</a:t>
            </a:r>
            <a:endParaRPr lang="fr-FR" sz="5400" b="1" i="1" dirty="0"/>
          </a:p>
        </p:txBody>
      </p:sp>
      <p:sp>
        <p:nvSpPr>
          <p:cNvPr id="7" name="Espace réservé du contenu 2"/>
          <p:cNvSpPr txBox="1">
            <a:spLocks/>
          </p:cNvSpPr>
          <p:nvPr/>
        </p:nvSpPr>
        <p:spPr>
          <a:xfrm>
            <a:off x="385589" y="2668545"/>
            <a:ext cx="11259239" cy="4338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dirty="0" smtClean="0"/>
              <a:t>Ce n’est plus le spectateur qui porte les lunettes mais l’écran !</a:t>
            </a:r>
          </a:p>
          <a:p>
            <a:pPr marL="0" indent="0">
              <a:buNone/>
            </a:pPr>
            <a:endParaRPr lang="fr-FR" sz="3200" dirty="0"/>
          </a:p>
          <a:p>
            <a:pPr marL="0" indent="0">
              <a:buNone/>
            </a:pPr>
            <a:r>
              <a:rPr lang="fr-FR" sz="3200" dirty="0" smtClean="0"/>
              <a:t>Deux grandes familles :</a:t>
            </a:r>
          </a:p>
          <a:p>
            <a:pPr lvl="1"/>
            <a:r>
              <a:rPr lang="fr-FR" sz="3200" dirty="0" smtClean="0"/>
              <a:t>Les barrières de parallaxe,</a:t>
            </a:r>
          </a:p>
          <a:p>
            <a:pPr lvl="1"/>
            <a:r>
              <a:rPr lang="fr-FR" sz="3200" dirty="0" smtClean="0"/>
              <a:t>Les réseaux lenticulaires.</a:t>
            </a:r>
          </a:p>
          <a:p>
            <a:endParaRPr lang="fr-FR" sz="32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3030" y="3413048"/>
            <a:ext cx="3170791" cy="3170791"/>
          </a:xfrm>
          <a:prstGeom prst="rect">
            <a:avLst/>
          </a:prstGeom>
        </p:spPr>
      </p:pic>
    </p:spTree>
    <p:extLst>
      <p:ext uri="{BB962C8B-B14F-4D97-AF65-F5344CB8AC3E}">
        <p14:creationId xmlns:p14="http://schemas.microsoft.com/office/powerpoint/2010/main" val="137456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047" y="1676549"/>
            <a:ext cx="7434678" cy="5082299"/>
          </a:xfrm>
          <a:prstGeom prst="rect">
            <a:avLst/>
          </a:prstGeom>
        </p:spPr>
      </p:pic>
      <p:sp>
        <p:nvSpPr>
          <p:cNvPr id="4" name="Espace réservé du contenu 2"/>
          <p:cNvSpPr txBox="1">
            <a:spLocks/>
          </p:cNvSpPr>
          <p:nvPr/>
        </p:nvSpPr>
        <p:spPr>
          <a:xfrm>
            <a:off x="0" y="946287"/>
            <a:ext cx="6918593"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Barrière de parallaxe</a:t>
            </a:r>
            <a:endParaRPr lang="fr-FR" sz="5400" dirty="0"/>
          </a:p>
        </p:txBody>
      </p:sp>
    </p:spTree>
    <p:extLst>
      <p:ext uri="{BB962C8B-B14F-4D97-AF65-F5344CB8AC3E}">
        <p14:creationId xmlns:p14="http://schemas.microsoft.com/office/powerpoint/2010/main" val="1590126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299383" y="1393549"/>
            <a:ext cx="5920032" cy="1616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dirty="0" smtClean="0"/>
              <a:t>Stéréoscopie</a:t>
            </a:r>
            <a:endParaRPr lang="fr-FR" sz="8000" dirty="0"/>
          </a:p>
        </p:txBody>
      </p:sp>
      <p:sp>
        <p:nvSpPr>
          <p:cNvPr id="5" name="Espace réservé du contenu 2"/>
          <p:cNvSpPr txBox="1">
            <a:spLocks/>
          </p:cNvSpPr>
          <p:nvPr/>
        </p:nvSpPr>
        <p:spPr>
          <a:xfrm>
            <a:off x="1707825" y="4477685"/>
            <a:ext cx="3571185" cy="1616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dirty="0" smtClean="0"/>
              <a:t>Vision</a:t>
            </a:r>
            <a:endParaRPr lang="fr-FR" sz="8000" dirty="0"/>
          </a:p>
        </p:txBody>
      </p:sp>
      <p:cxnSp>
        <p:nvCxnSpPr>
          <p:cNvPr id="8" name="Connecteur droit avec flèche 7"/>
          <p:cNvCxnSpPr/>
          <p:nvPr/>
        </p:nvCxnSpPr>
        <p:spPr>
          <a:xfrm flipV="1">
            <a:off x="3667027" y="2337847"/>
            <a:ext cx="3733014" cy="2318994"/>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Espace réservé du contenu 2"/>
          <p:cNvSpPr txBox="1">
            <a:spLocks/>
          </p:cNvSpPr>
          <p:nvPr/>
        </p:nvSpPr>
        <p:spPr>
          <a:xfrm>
            <a:off x="6441652" y="4567263"/>
            <a:ext cx="3571185" cy="1616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dirty="0" smtClean="0"/>
              <a:t>en relief</a:t>
            </a:r>
            <a:endParaRPr lang="fr-FR" sz="8000" dirty="0"/>
          </a:p>
        </p:txBody>
      </p:sp>
      <p:cxnSp>
        <p:nvCxnSpPr>
          <p:cNvPr id="12" name="Connecteur droit avec flèche 11"/>
          <p:cNvCxnSpPr/>
          <p:nvPr/>
        </p:nvCxnSpPr>
        <p:spPr>
          <a:xfrm flipH="1" flipV="1">
            <a:off x="4873658" y="2337847"/>
            <a:ext cx="3388937" cy="2318994"/>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5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6847188" y="1121435"/>
            <a:ext cx="5171149" cy="4610559"/>
          </a:xfrm>
          <a:prstGeom prst="rect">
            <a:avLst/>
          </a:prstGeom>
        </p:spPr>
      </p:pic>
      <p:sp>
        <p:nvSpPr>
          <p:cNvPr id="3" name="Espace réservé du contenu 2"/>
          <p:cNvSpPr txBox="1">
            <a:spLocks/>
          </p:cNvSpPr>
          <p:nvPr/>
        </p:nvSpPr>
        <p:spPr>
          <a:xfrm>
            <a:off x="6772802" y="5731994"/>
            <a:ext cx="5319920" cy="10735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err="1" smtClean="0"/>
              <a:t>Cyclostéréoscope</a:t>
            </a:r>
            <a:r>
              <a:rPr lang="fr-FR" dirty="0" smtClean="0"/>
              <a:t>, de Fr. Savoye, France 1940-50</a:t>
            </a:r>
            <a:endParaRPr lang="fr-FR" dirty="0"/>
          </a:p>
        </p:txBody>
      </p:sp>
      <p:pic>
        <p:nvPicPr>
          <p:cNvPr id="4" name="Image 3"/>
          <p:cNvPicPr>
            <a:picLocks noChangeAspect="1"/>
          </p:cNvPicPr>
          <p:nvPr/>
        </p:nvPicPr>
        <p:blipFill>
          <a:blip r:embed="rId4"/>
          <a:stretch>
            <a:fillRect/>
          </a:stretch>
        </p:blipFill>
        <p:spPr>
          <a:xfrm>
            <a:off x="147357" y="1121435"/>
            <a:ext cx="6319530" cy="4428781"/>
          </a:xfrm>
          <a:prstGeom prst="rect">
            <a:avLst/>
          </a:prstGeom>
        </p:spPr>
      </p:pic>
      <p:sp>
        <p:nvSpPr>
          <p:cNvPr id="5" name="Espace réservé du contenu 2"/>
          <p:cNvSpPr txBox="1">
            <a:spLocks/>
          </p:cNvSpPr>
          <p:nvPr/>
        </p:nvSpPr>
        <p:spPr>
          <a:xfrm>
            <a:off x="147357" y="5731994"/>
            <a:ext cx="6319530" cy="10735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err="1" smtClean="0"/>
              <a:t>Semyon</a:t>
            </a:r>
            <a:r>
              <a:rPr lang="fr-FR" dirty="0" smtClean="0"/>
              <a:t> </a:t>
            </a:r>
            <a:r>
              <a:rPr lang="fr-FR" dirty="0" err="1" smtClean="0"/>
              <a:t>Palovich</a:t>
            </a:r>
            <a:r>
              <a:rPr lang="fr-FR" dirty="0" smtClean="0"/>
              <a:t> Ivanov, Russie, 1935</a:t>
            </a:r>
            <a:endParaRPr lang="fr-FR" dirty="0"/>
          </a:p>
        </p:txBody>
      </p:sp>
      <p:pic>
        <p:nvPicPr>
          <p:cNvPr id="6" name="Image 5"/>
          <p:cNvPicPr>
            <a:picLocks noChangeAspect="1"/>
          </p:cNvPicPr>
          <p:nvPr/>
        </p:nvPicPr>
        <p:blipFill>
          <a:blip r:embed="rId5"/>
          <a:stretch>
            <a:fillRect/>
          </a:stretch>
        </p:blipFill>
        <p:spPr>
          <a:xfrm>
            <a:off x="336386" y="1121435"/>
            <a:ext cx="5941471" cy="5091587"/>
          </a:xfrm>
          <a:prstGeom prst="rect">
            <a:avLst/>
          </a:prstGeom>
        </p:spPr>
      </p:pic>
      <p:sp>
        <p:nvSpPr>
          <p:cNvPr id="7" name="Espace réservé du contenu 2"/>
          <p:cNvSpPr txBox="1">
            <a:spLocks/>
          </p:cNvSpPr>
          <p:nvPr/>
        </p:nvSpPr>
        <p:spPr>
          <a:xfrm>
            <a:off x="336386" y="6213022"/>
            <a:ext cx="5319920" cy="6449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smtClean="0"/>
              <a:t>Grille tronconique rotative</a:t>
            </a:r>
            <a:endParaRPr lang="fr-FR" dirty="0"/>
          </a:p>
        </p:txBody>
      </p:sp>
    </p:spTree>
    <p:extLst>
      <p:ext uri="{BB962C8B-B14F-4D97-AF65-F5344CB8AC3E}">
        <p14:creationId xmlns:p14="http://schemas.microsoft.com/office/powerpoint/2010/main" val="2643354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0" y="946287"/>
            <a:ext cx="6918593"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Réseau lenticulaire</a:t>
            </a:r>
            <a:endParaRPr lang="fr-FR" sz="54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881" y="1868555"/>
            <a:ext cx="7361948" cy="498944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389" y="1083246"/>
            <a:ext cx="3811055" cy="2858291"/>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39" y="1817499"/>
            <a:ext cx="7899466" cy="4925972"/>
          </a:xfrm>
          <a:prstGeom prst="rect">
            <a:avLst/>
          </a:prstGeom>
        </p:spPr>
      </p:pic>
    </p:spTree>
    <p:extLst>
      <p:ext uri="{BB962C8B-B14F-4D97-AF65-F5344CB8AC3E}">
        <p14:creationId xmlns:p14="http://schemas.microsoft.com/office/powerpoint/2010/main" val="3356689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080866" y="978000"/>
            <a:ext cx="7815113" cy="5880000"/>
          </a:xfrm>
          <a:prstGeom prst="rect">
            <a:avLst/>
          </a:prstGeom>
        </p:spPr>
      </p:pic>
      <p:pic>
        <p:nvPicPr>
          <p:cNvPr id="3" name="Image 2"/>
          <p:cNvPicPr>
            <a:picLocks noChangeAspect="1"/>
          </p:cNvPicPr>
          <p:nvPr/>
        </p:nvPicPr>
        <p:blipFill>
          <a:blip r:embed="rId4"/>
          <a:stretch>
            <a:fillRect/>
          </a:stretch>
        </p:blipFill>
        <p:spPr>
          <a:xfrm>
            <a:off x="10277061" y="5909195"/>
            <a:ext cx="1387917" cy="640577"/>
          </a:xfrm>
          <a:prstGeom prst="rect">
            <a:avLst/>
          </a:prstGeom>
        </p:spPr>
      </p:pic>
    </p:spTree>
    <p:extLst>
      <p:ext uri="{BB962C8B-B14F-4D97-AF65-F5344CB8AC3E}">
        <p14:creationId xmlns:p14="http://schemas.microsoft.com/office/powerpoint/2010/main" val="2441672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0" y="946287"/>
            <a:ext cx="6918593"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Maurice Bonnet</a:t>
            </a:r>
            <a:endParaRPr lang="fr-FR" sz="5400" dirty="0"/>
          </a:p>
        </p:txBody>
      </p:sp>
      <p:pic>
        <p:nvPicPr>
          <p:cNvPr id="3" name="Image 2"/>
          <p:cNvPicPr>
            <a:picLocks noChangeAspect="1"/>
          </p:cNvPicPr>
          <p:nvPr/>
        </p:nvPicPr>
        <p:blipFill>
          <a:blip r:embed="rId3"/>
          <a:stretch>
            <a:fillRect/>
          </a:stretch>
        </p:blipFill>
        <p:spPr>
          <a:xfrm>
            <a:off x="6186830" y="1021875"/>
            <a:ext cx="5864138" cy="5588800"/>
          </a:xfrm>
          <a:prstGeom prst="rect">
            <a:avLst/>
          </a:prstGeom>
        </p:spPr>
      </p:pic>
      <p:sp>
        <p:nvSpPr>
          <p:cNvPr id="2" name="AutoShape 2" descr="data:image/jpeg;base64,/9j/4AAQSkZJRgABAQAAAQABAAD/2wCEAAoHCBYWFRYWFhYYGBgZGRwfGRgcGhkaHBwYGhwaGhgcGhgcIS4lHB4rHxgYJjgmKy8xNTU1GiQ7QDs0Py40NTEBDAwMEA8QGhISHjEhISExMTE0NDExNDQ0NDQ0MTQ0MTExNDQ0NDQ0NDQ0NDE0NDQ0PzQ0ND80MTE0NDE0MTExMf/AABEIALQBFwMBIgACEQEDEQH/xAAbAAABBQEBAAAAAAAAAAAAAAAFAAIDBAYHAf/EAD8QAAEDAgQEBAMFBgUEAwAAAAEAAhEDIQQFEjFBUWFxBiKBkRMyoUKxwdHwUmJystLhFCOCovEzQ5LCBxUk/8QAFwEBAQEBAAAAAAAAAAAAAAAAAQACA//EABsRAQEBAAMBAQAAAAAAAAAAAAABEQIhMUES/9oADAMBAAIRAxEAPwBuMJL39HEfVQgEK1Wu9wt8zvvTC07Ls5qZcZ/BNJde2343U72cSmln/CYL2ia49vWVYpkx+KaG9FKBtvZSxWxeE+I2J2M24oZmuCDdOkQSYnijrI6obnREs/iHuqerAzCYQsxNNp4vZBjfb8l2jO3f5RHEx9Fzr/Daq1BwEEPbPuF0LOnwwLNakxW8MOEO5lP8RCzP4kHyrMhScdQOk8lZzDMvivaGDyghSFdMU4HLqm+Hmx8QX3BV1lKWAHeEKbiBQqnVMPsehRe0M4h3JUm6oIVxpDocNjsvKtG1kQ0LY+CpG1Jm0KN9F07zyVpmFtKQHOZpMqDE1m7QrWIpc/ohmJwxGxWoqG4snfZD61f/AJRerR3Q3E4c7we9oSyhYYv0TzuoQw3T+EqTxzu6Y8EpPd1jonNZN1BXfN+QBlSUSQ5PFMXJ2Pr9yexo6WU0I4Z8tN+MIPWHnMxMfgi+D2gbf2Qp7fMTv7e6DWNx0te4dUyjEAERPuUexGFpFztT4J7foJoy+hHz7DmFuVz7AH1drQOSY5sebqtCMtoG2uB7/VRf/T0TtU4yqWCwFYw6he/vwKSOUcmZqBFQfoFJWxSXGirVDqd/EfvS1mLbrzEVDqf/ABO+8qEO6rEdEhv3/FXcHlFWpED1KqUGS4d9l0TK2wxo2VVIzNLwxUO5AV7DeFb+d/stM4fRe6ln9HGbzDw+xrHOG4BXOc7edVP+LiuwY9wLCJ4FcmzbDa36W7hxTxrN6EcFjmGvSZ9rWO263OauLmgBc6wFIsrUJAnWBK3uYnYSU2NSg+PwhpgOJmVBl1U6wOqI5rU10htLUPyWhNRndS+t/R+UIB4kZdh5laFgsgniGmToj9ofesGieBZ5G9lO82TKDYYE57bKAc9/mVplTy7qjX8pVimfKE6lWpWglD8SZlX6jblVKlGf+FqKg9ZzgoXCRZWcVTIMqKiJEKAZVYUxrzYW6K5iWKi9kcPVOp6eK9k9VC0cz6bL1xI2t1lQePtx9t0i6Ospt/UdEnMk2KkKZe8kX/VkKc/zotlbLEcb/wAqE1Gec9v1CkyOYv8A8x/f9QmuqHc7EcuCkzL53CYk8goGCGndblkcr6QYRcel/wAFBrMnf0KntvO91EQqd0ZiTDvOtsE+/wC6UksIZe3uY/8AEpKsmtS9NjVrS98yPO77ynMPPio3EFz+et1j3KkNOIAKxHXRHAOBeFvME8aQsLlI8wsFtcK6yqYIteOfok56ga4BO+MANwueIE8W4Wo6kTTdDxfv0XMMBjTSc8PBJkkyuwYzEsDbm657neAZUcXNsZsVvj6zUeBxTH1KBDhOtsD1W1zTh3K5xlWWvZiaRNwHgldLxJkbc7pqm2BWJ2UWV1tD2nqrmIALSOibkGGa94DhMA+/NFOVr2VJAQjPa+gsdwDkYp0wAg2b6XvYwiQXXWI1RehUDmgjiJTnugJuHphjYGw2Q3F5y1jtLkhFj6txdXKDhoCA4rHhzuXcKxQzEBl+CcSbFVxMKZhGmeiEVcWHGysNrW34JVU8bWEwNlCwgfmquNxQB+9Mw+PnYW7KD3EiyF1CQTujdUzEofiGdFJRaTxCe024dlLoC9iN0ioHEn2+sp1EG0+ini33QvAy1hdSXctME+v8qGPd5xtsUTwDojuf5YQip8/WLoLJ42mDUMmLlV3tbzPfqr2ZYV+t0NMbiOqgdl74jSe8eq242dqrRY7djwTYMmTHZXWYR43YSTw69VGMI8G7CqetZ0jwYAe2SeMexSU+HwrtQ8jrE39CkqiRq8QIc82u933leR1iE+qPM+/2ncepURG3D+6zHWi+VENMuWmZjABusNTqOEnirjMUQ25vxuqrWgxWcFswhb86edihGIqyUmEXv6IsX6EK2Le4XPdVy7b9XUQeJN9pt7IlkmVvxDrSGD5ncOwUPQnMsLWdh31GNdAI8wm3aLoLkOOqvr02l741QQXOPA8Cei6P43cKGGY2mdADthxC5hlj/wD9VOJGp8z6OTxywX101z7O7Xsn+Gak1d4gQBzVRpI9QpcsOmowzefYQs422rzY9llcSXCow3+ZapjbILnFOL8kT00Ve7yW5Ln/AInwjw0OBcTquAOHeVvMC8OY08xuqma4YOaqUYz+S0/iUxqFx7odmjXsDtOw4LYZfgNDUIzDDS5zVsWBGQu+IPO3bjF/dT41r2EtafLE3RTJ8s0SZF+ChzinfnzR9Uc9zTEPLoNr3i1kXyygQBDiQvMflYJmSLohgBDQJTqWiDEFVa3VEKjT9FTrUtihKcr3fe6eKCcKPNIQExxtKWsg/knvp/fdMcw2Hupas4Ym17Sf5UOe06/RFGNIDP8AUfohtQDXKCzOYZrUD3NFr+6jGcVrCA6PRQ5iR8RwNpPKYPJVapIAjddHO3sQdntQfZHVeDPqlrMjhaTwQ47Ekm6jd04bKyLaO0c8fI8rTfl0KSEYd3nB3v8A+pSWbJrclxrMTiWh7rmznD11FR/FEE/RU8SZe/8Aid/MV4B325LI+iLcUBF16zEDflZUALf8JjXckleq4oc0w4po3k24bqi87kEz9FqvDfgx1YMq1HBlMfK0g6ngb9gVU5rzIsofiHAta5rOLyIEcQOa6Gwsw7AxkBo4czxKmZoa3QwhobAAHADohWZ0aJB1vdsdnALBkxhfHOdMqQ1rpIJJ6cvxWa8PU3PxVFoiXOi/YmVoM9yvDsbpY5xLhMuIN+6D5bSFOox2shwdMkAiNoHoukyTB9b3EtcyzwO/BVqdcyDsquMzQPaAHaiOPTsoab/lusmui5bitbG3uN1Qztsgyqvhh58wMq3mx8pRiReG8aHMLJEjbsi7mA3PDZYnw08jEkbSCtnVqQ0qqS06g2QTExrM8lNhcU5rXEtNz9EGxWNmo6AqIfwldrrCEOzR3m27qvk+Ic0uJbYlVszxRLzHsmepTxNQG33lQ4amQQqmJku2jkVdwxMXTRfV5zifZVVI6p0UJeeSDjwlK6jdMhePqEKZ15U9bp1Kl9okBo3conVN1Zu/Dva0jUDsk+nvr0iBoeHQDI6whL3+bhsqVDDFlTWZtw5E8Y4hPdhKhd5CXcZNh7qW9MzmPzmBNzCql4NjA+i02aYUAS+nJ/aG88TKGU8q+ISWPgCPmGx6gb8VrWLAcA2AmZsOPsjWG8L4l7HVTSfBMNBgT1uV0Pw5l+BoMDw9tR5+Z74meIaDsFP4mzgFkMg8o9Fn9dnjxz1yRuELHgOa5rgTIjhBiEls/FuXyzDV2iDdro4+UxK8VreAdV3meQftvHu4rybT785lNxDvM/zR53+tymh3t+HJTNnaZkJpFpSYR7x2XrGmYAkk7XVIhnwvkbsTVa02Y2C89P2e66hmghmlloAAA4RsqfhPLBh8O1pA1u8zz1OwXuOqPe/Qy0fM7ks260zOJrOpk+a5HPnzQPG5iGgAvnfjxWlzmhhmOJfqc4iD5iB7A7oDSxOEAltFkzbVJI7Ep4jazlbHAuudQ/NROri/LlKLY/H0z8tNscYAVB1VhHyAErYPy9jw4OuARaeqOUHwQTJFvWSs8zFub/0zAO7Tz6Si+FvBMg2m6z9UbHw7W84vvZGs7ENWZykedgv8wWlz8/5bhxiyzWtY3D4rRXa4bagPSVv8SQWyOMLmVVga8EuMzb8VvsJiteHDpvpjZV9Wn4isAy3JZJzzrJ+qOOwrvhmHmeqylRj9ZDnA9gmC3GqwuI8gQrMXy5eYDDHcOPqosx1B2mQpahDxtZT0duyG18Nazrjkp6JIETeO6QuVE3SFVNXgSnOfEX/UIaPcF49gK8ZU6pznRASlf4U2U2HY4ao+UjeE3XPEj0R/DPDmMDTYC44T1UKxD8xex5DmgtvciDYWurOX+KaQOlzS2+4uL9N1snYJkEFoMzuAbwhFbKGBrppsIO3lHor0eemvxOHq7Fp5FVa+Ca1ssi5Ex0VA4RjHFrGwCfli09F7isFUbdj9BAuHXbfaBwVi7UX0mPfocNIgwdoO6F4nDVMO/S4u0zZ24IBMDoU7MXPY4awAdwRsfVGsrxTcTS0VIcZuDvfY/fdXkG/GhwxGJwzWNMmxE9N14q3h+i+g4tHnbfT+6OS9WWtYnEt87wf23/zKRjJ5crpmLdD3E/tOH1XtN9o/XRbxU9jfcWPKOi1vgXJviP8AjvgsafL+87n6LJazuuteD6bThKRHJ099RmUW9CCtSrFuJ4JjaekE8TueanFISHRfgqGa41rGmSNphYaYnxQ9r3llpcbbfRZjHYZ3xNDASWxLRE9Vfx9VxxLXlpJMljBcunayFY7A4htQvqDQ55kXvHotxmh9bFXLb8RJ5g7FOwLC+q1m08t4F594Vo0GOlzjL4ghoABsN+qly5jGvBAIc2YJO0pl6ZwwYFjTckkcSd+KJYKbfU/coqp1DT9rhH5KxgmQG/khsfy+sWvYbWcLcFts1aCyTxC59QeYEjZbyjV+JSad5ain1hs1ow8X7fethkgDsOztdZnOqLmm4490b8G4mWvYeBmDyO6hmCNXDamkA2WPzHCFj95uttjZYDFwVkMTLnmx3upcl/ADy8EJzuiQ6QQtHl2FBZqG/JZrPi8P2sTEKnqDqJdJRGgJBPRCwHh3ykI1RZpYeZSArEu32+5ZzF454f5XEAcJ9yjmYvDWuMxb9BY1xJc6evtyWpJ9FuDdDOH2Ft+qvMzvm3axvss0CQOU8OimY+17z3+qbBK1FPNGkTI90apseKTaos11wBy/FYIPAmZHZdI8K41lagxmoFzLEHfTwgclmtTtFgszcXMY4gTe4uZsi2IqlrtBa4ji7SY9yvM4y1jm2YLEQY2P4ITiK1dgawn4jSLNcTI/1cR0WTgicFTfLgRI5Hig/ikllMFtydzxEdEEzRlenqfT1Mi7ogD2O6KZV4gp1gGVvK7SJBFtXMHqkaFYeuzENFN7dNoB4g8CAhYw9TC4jQ4Ej7LgLObzPVGM3yt1J/xadxuOyI0cxpYljWPjUIgneeipWc1HhM6FJ4a4WO1+hKShzbI3lzHMAIn/ANSkixrtlcQ8633nzu+8r1jzHP0XuKA1ujg90n/UUyDEz2vE9lrRalbVtEbLcf8AxlmT/iPokywguAP2XCJjoQZWDLY7jjPBX8lzN1CsyqPskTzLdiD6Qs3wyu3YqoGtK5rj8NisVWcymNLAbvdIAH5ro1Kuyoxr2kFrhIPQhV2vDQSBARGrNB8PlbMMxl9bwAHPdBMcY5BZHx3mDHPY1t4/V4RbxXnQaC1pM8uy52ajnFziJvsVqM8rJ08ZWm084+qtUGVHfLEE7ngqmFpy/cjcRy5D6lHcAwbG0OK0zLp1PBOGkuMuPKwVxjSyBG5+qtsYCe234qpinS4A3E7/AHFZbWZIEgiPaDxWu8K4qWOYTdp+ixdc2nY+iKeFMZprNBPziD3hFhg34nwwLdQ3CD+HcZorNk72Wl8QR8JxMbH7lgaT/NM7FUirqrxqBCy+Jo/5mlxA5HmtBl1cPpMeDMtusL40e74oeDGjY/gqCtfgHBo0gKh4gwUt1NGxv2VbJMxDw28myueIsRpouItqtPdRAaFAPvMd1YxkNYQsXSxZpVIDpE+aUex2N1M3vCe2dZ7O6kyJP5nryQFo6i3LnKt45xLyd4j0VRwECxJtbhFzfrdaZ5PLkw/yjcc05osIMjb1XopEjce8nsvWmO02WqEge4CNhb9SrmAxRYWlvlI4tF9+PRUXsnYOvt16BTYEAGNpWb4ZcroeW+JhpaK/EE6wLWOm45rQvoMcQ4cAuV4t8M0zPldva2pdD8P1zVwtFztRdEAbTptJKzY3ob4sZqZDbkg7LAVsM9lnW2knl+a69Wy52mXEHmOXQLJ59k2oEi35q41mxmspzh7CA5xfT5ONwPxVrxCGN0PpuA1XEen90Jp4fQQ1wJvui2CyplZxpAuBDZF7A8Vq5KJuNN4LzU1ppu+Zs35hJAaNQYF4a101H7zwABXqxZNaluM9WAD3j9920R8xTosJ9PdRtgPfO2t8er3J2rblBTrNOaLb8UxjhMcQpKdPrO/6KhcInccjz7JidG/+Ns5lr8M/dvmpzxaeA7ErQ43EaGGZgrkWV4x1GqyqyzgRveRIkR6LrOYn41Jj2bPAPus8plb21zjxE17nufBDZshTCInjK6L4ky3XhwxohzbjrHNcza5wcW7RaN0xjMXqTL6gIdN/3giGAcCfKbapModgsU4vvH0RfLgNTo2B5bqQoHANQXEv01Bt3CMYizJvw+qzmOfLw7aOH63TDaMPaC0zN9lHgq/w3NdO154JpqEs4bIYHahvcGIkXCMW46ZmuIFTDMc0yHQViqgAcZkdfRH/AAbjtdB9N4nRtPJZnNa3ndFiTsqRq3puPA+PD6L2E3YTHY7LPeJ2FxeSD81uqp+D8S6liWgnyvEH7xZabxkG6AALxIhH1fGZwD3U2iTEHnKJeJsbrZSDSSImyFYanrZJPA2/FWskxLH0XteL0ydPM8k1RksUzzm/M359lac94a0TuCq+YnzkxF9t4lWX0ToaenK60zA1xseqrOF7XH3FPezcceaZTad+6IzTyyNoE7816QHWJiFXkg81KYO/utqJpAA3F7Rv3Cly5w1HeJtMA33VRjrACJ6p+GcBJkX5T9UWdL6K5qbjlpJ/3cV0rwJTLcFS1bnUQehcY7LlmMe5zJGxYOvFdEyHNWMwVAatUtgHbjsscvG560tZ3Dh0QHO8ZoALo0m3r1V84kFsz6LB+LcUX+VsxMm/siG15muFYSHti8WlMp4n4IfXG5Glg5uO57KXLqBrNYzoNTkO8YAsq/DFmtY0NHS8n1/BanrFudhmGxbn1WlxJcZkk8mleKvl9OajRvvf/SUk2dtS9J6zgHPPEvcPZ5UtCSOkFQVzL3x+2/8AmcnUXmBxPDtxRYz6ssZysPv7qKBcyTePRTtO5kb2vv2UMiPKLyf7qhwtUEQbkjhwnmuteChrwbCQeO/dcow1B1R7WNEunlz59Nl2/JMB8GhTpzdrb9TuUc61xV8yoBzDAuuN57T0VngAg8oXb8ZSlpKwXiHLGGSR5ju7jCzxq5RgcI/zNHHnHutnkdNp1ONr2t0WPNMl4a3bjz7ytnkzw2m8usAd/Sy3WeKbNXs8rAbzt6LK42lDtTjA/R2VjF1C+pqdYHbmAORRRlBlWm4agHeXS7jv5pVGrNVaLSWjgPTkh1em1hMu7DvuiNSiaZa2ZHNDcxZDtUzNoPRUZox4ZxRY8gnyvaYnnwUGZtGrUeMgcfVDhiSGt31N2PLp2VzGs1Na7iBsqq+K9LEBlRjwflIue9+1lsM4xIqsDmn7KweJrHQeHOBf1PFFvD+KLmOaTJHW8eqrBvxLk9aWFpOxKp4XEBjqrbebb8FRDy1ztIuSVCS4PBPO9vxVhiTMGQ6Tx4q2/EN+GwTeCo8xcWtDmi29wD96oV6gI2jsbDslXo1zpBkleddo4pjB1mVZDwBDmAgWnmiM+oBTIBM2CZptaP7p1R7I2vNrHYqPTG3NatKQYaRwnkU5tF0tAFzyUZeeqc17twYI97dUaE2NdA0i/kHoS66P+Hsxa+j8B27CS20S2ZMdQgNdpLQSZ8g99XLioMJW0PY8bteDvwmXCOIMKvhlytjSztrJY6QBtzQ7H12vPKQO6M+IMoYW62CA4Bw7Ous3g4+JDjA4T0hEPKtf4YwjWsmbnmgvj+j56T+YLT9I/FHcsxAloi1pPdAfE7/8TXGHYSfh6i6L8PoqXtWS8WZy29VsRxn/AMSkpcmpNFdgvqBcDM8GuXqqJ4q1bvcTPzv6faKnoHoY/UlNrk6nxbzv/mKlojaBuqmWJ28t/olTYNo9U9ojfiiGUYD4r/NdrRJ9yIQh3wNgP85ji2RBeJHAWE+66WOayfhRw+LWdHyNY0dBxH3LWOt+CzW+MVsbWDWmVzXxhmOlpHOwK3uYtJBJMLlXixhdUaBdPH1clHKW3dNnRykwtBhhLDH7V/7oFh2Bj2Okw4OY/hDgeHoUVfmejy8OemZj1WqzFTHtJO3Qj8in5fTMuB4X6bcT7Jz85aYEN33LOndWMNnlFhnQAbAHSYPpPRE0pmUQbGDyVXG5U92mBMb81dfn9N/2Gz/D/dWaecM20jvH91Mso/CuYfMC03EEGVfD7AcJG6LV87pB16cx0IVZub0HOgUm6upMK7w4EYp4uBpiNuKr5S8NeTYT+oRmrmtAEEU2EyZnVC8/+4wzjPwmTzE2+idZzsOxdHU4wQL35qhXYQQNRJ62laN2NoPBcGNA6T2Sp4mi1uoNbe1yexVrWBGJZrY37UHYIe+i7lebjSfRaR2PY6xDbbCSBCpYnMKQIlrI/icmCwI/w7iflPoF49pBE7czZE6mY0zZjWxyJcoP8YwT5GnmJJ+kJ7GKD6c3AO9u6aGO5b2uiJxzD/2mRwuV4cxZP/TYBzkqxWYoVKbrcz9yka0nuPT68UQfjg0f9NnOZJkKKnmjYtTZ0uVYJitjGHy8DpFo6z6qhMOEwRO3NFcfiNZkBrY2ib91QpMG/ce6DZrpvh6sK+DawzqYAO7TMe2yy+aZfofMWmf0UzA5o/DM1s2c4SOQ3LSOoKnxfiqm/wD7RJvxEe3qs9tXDcvzUMJD47zYct0JwmYvYX12EBzy4X+aJMmOWyo4uqXkuAi/y7xy7ol4eose576jdTGMBmbNdYtHcm0JxnTMkJdiWucbkuLpsZLSdvVJS5DVnFtcd3arbwNLiPwSVb2Z4PYnwzSl3mqfM7i3n/Cn0PDVL9qp7t/pXqSaIkb4fp38z/dv9KNZHlrGsMF1zfbn2SSWb419XPDeFAo4x0uLtZuY4RHBaLAvLqbCbmAkksNxDmDbFYLF5Qx9d2pzrbfL/SvElT0cg1mTMNN0vfatIu3ci/2VNmmUs1DzO/2/0pJLd8Yqk7J2ebzvtt8v9Kip5IwxL6m0/Y/pSSTGp4sYbJGW89Tj+x/SiFHKGX8z/dv5JJLMYiOtlTCbl237v9KFvyZk/O//AGch+6kktRtDiMpZfzO/2/0phypoBh7+PFvT91JJbrnT8Nl40u8z+HEfkr7svZp47Dl+SSSDFF+DaDx26fkg2JPmjhfgEklQBzXlSMqGR13XqS0j3VyCY6/cvGVSd0klX08vD/iGEjeZSSVPXF5N/f6bJ1KoXbnikkt10jS+HMM2qX0XyWOpuceYLdiDwQulgWu1y53lsDImJPRepLnTBfIPDtGoRr1G44gfcEQ8W4NlHD0adNoa15JdG5I2kpJIpZ3wowf4qn2d/K5eJJLN9M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4"/>
          <a:stretch>
            <a:fillRect/>
          </a:stretch>
        </p:blipFill>
        <p:spPr>
          <a:xfrm>
            <a:off x="155574" y="1868555"/>
            <a:ext cx="2823955" cy="182658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4001" y="1741209"/>
            <a:ext cx="2852454" cy="1953931"/>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74" y="3695142"/>
            <a:ext cx="4060425" cy="3162857"/>
          </a:xfrm>
          <a:prstGeom prst="rect">
            <a:avLst/>
          </a:prstGeom>
        </p:spPr>
      </p:pic>
      <p:pic>
        <p:nvPicPr>
          <p:cNvPr id="9" name="Image 8"/>
          <p:cNvPicPr>
            <a:picLocks noChangeAspect="1"/>
          </p:cNvPicPr>
          <p:nvPr/>
        </p:nvPicPr>
        <p:blipFill>
          <a:blip r:embed="rId7"/>
          <a:stretch>
            <a:fillRect/>
          </a:stretch>
        </p:blipFill>
        <p:spPr>
          <a:xfrm>
            <a:off x="4663725" y="5970098"/>
            <a:ext cx="1387917" cy="640577"/>
          </a:xfrm>
          <a:prstGeom prst="rect">
            <a:avLst/>
          </a:prstGeom>
        </p:spPr>
      </p:pic>
    </p:spTree>
    <p:extLst>
      <p:ext uri="{BB962C8B-B14F-4D97-AF65-F5344CB8AC3E}">
        <p14:creationId xmlns:p14="http://schemas.microsoft.com/office/powerpoint/2010/main" val="379016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0" y="946287"/>
            <a:ext cx="12096520"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5400" dirty="0" smtClean="0"/>
              <a:t>Tirages lenticulaires</a:t>
            </a:r>
            <a:endParaRPr lang="fr-FR" sz="5400"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9368" y="1131754"/>
            <a:ext cx="3371850" cy="49911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65" y="2049097"/>
            <a:ext cx="4075551" cy="4075551"/>
          </a:xfrm>
          <a:prstGeom prst="rect">
            <a:avLst/>
          </a:prstGeom>
        </p:spPr>
      </p:pic>
      <p:sp>
        <p:nvSpPr>
          <p:cNvPr id="9" name="Espace réservé du contenu 2"/>
          <p:cNvSpPr txBox="1">
            <a:spLocks/>
          </p:cNvSpPr>
          <p:nvPr/>
        </p:nvSpPr>
        <p:spPr>
          <a:xfrm>
            <a:off x="507465" y="6122854"/>
            <a:ext cx="4075551" cy="5643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dirty="0" smtClean="0"/>
              <a:t>Image © Henri Clément</a:t>
            </a:r>
            <a:endParaRPr lang="fr-FR" sz="2000" dirty="0"/>
          </a:p>
        </p:txBody>
      </p:sp>
      <p:sp>
        <p:nvSpPr>
          <p:cNvPr id="10" name="Espace réservé du contenu 2"/>
          <p:cNvSpPr txBox="1">
            <a:spLocks/>
          </p:cNvSpPr>
          <p:nvPr/>
        </p:nvSpPr>
        <p:spPr>
          <a:xfrm>
            <a:off x="8519368" y="6122854"/>
            <a:ext cx="3371850" cy="454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dirty="0" smtClean="0"/>
              <a:t>Image © </a:t>
            </a:r>
            <a:r>
              <a:rPr lang="fr-FR" sz="2000" dirty="0" err="1" smtClean="0"/>
              <a:t>DPLenticular</a:t>
            </a:r>
            <a:endParaRPr lang="fr-FR" sz="2000" dirty="0"/>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192" y="2317217"/>
            <a:ext cx="3810000" cy="3810000"/>
          </a:xfrm>
          <a:prstGeom prst="rect">
            <a:avLst/>
          </a:prstGeom>
        </p:spPr>
      </p:pic>
      <p:sp>
        <p:nvSpPr>
          <p:cNvPr id="12" name="Espace réservé du contenu 2"/>
          <p:cNvSpPr txBox="1">
            <a:spLocks/>
          </p:cNvSpPr>
          <p:nvPr/>
        </p:nvSpPr>
        <p:spPr>
          <a:xfrm>
            <a:off x="4646192" y="6122854"/>
            <a:ext cx="3810000" cy="5643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dirty="0" smtClean="0"/>
              <a:t>Image © </a:t>
            </a:r>
            <a:r>
              <a:rPr lang="fr-FR" sz="2000" dirty="0" err="1" smtClean="0"/>
              <a:t>DocPrint</a:t>
            </a:r>
            <a:endParaRPr lang="fr-FR" sz="2000" dirty="0"/>
          </a:p>
        </p:txBody>
      </p:sp>
    </p:spTree>
    <p:extLst>
      <p:ext uri="{BB962C8B-B14F-4D97-AF65-F5344CB8AC3E}">
        <p14:creationId xmlns:p14="http://schemas.microsoft.com/office/powerpoint/2010/main" val="1931734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617" y="4230197"/>
            <a:ext cx="2143125" cy="21336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8195" y="1090667"/>
            <a:ext cx="3654801" cy="2745162"/>
          </a:xfrm>
          <a:prstGeom prst="rect">
            <a:avLst/>
          </a:prstGeom>
        </p:spPr>
      </p:pic>
      <p:sp>
        <p:nvSpPr>
          <p:cNvPr id="4" name="Espace réservé du contenu 2"/>
          <p:cNvSpPr txBox="1">
            <a:spLocks/>
          </p:cNvSpPr>
          <p:nvPr/>
        </p:nvSpPr>
        <p:spPr>
          <a:xfrm>
            <a:off x="0" y="946287"/>
            <a:ext cx="12096520"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5400" dirty="0" smtClean="0"/>
              <a:t>Appareils autostéréoscopiques</a:t>
            </a:r>
            <a:endParaRPr lang="fr-FR" sz="5400" dirty="0"/>
          </a:p>
        </p:txBody>
      </p:sp>
      <p:pic>
        <p:nvPicPr>
          <p:cNvPr id="5" name="Image 4"/>
          <p:cNvPicPr>
            <a:picLocks noChangeAspect="1"/>
          </p:cNvPicPr>
          <p:nvPr/>
        </p:nvPicPr>
        <p:blipFill>
          <a:blip r:embed="rId5"/>
          <a:stretch>
            <a:fillRect/>
          </a:stretch>
        </p:blipFill>
        <p:spPr>
          <a:xfrm>
            <a:off x="385590" y="1681270"/>
            <a:ext cx="4876800" cy="2733675"/>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54732" y="4387423"/>
            <a:ext cx="4187052" cy="2067055"/>
          </a:xfrm>
          <a:prstGeom prst="rect">
            <a:avLst/>
          </a:prstGeom>
        </p:spPr>
      </p:pic>
      <p:sp>
        <p:nvSpPr>
          <p:cNvPr id="7" name="Espace réservé du contenu 2"/>
          <p:cNvSpPr txBox="1">
            <a:spLocks/>
          </p:cNvSpPr>
          <p:nvPr/>
        </p:nvSpPr>
        <p:spPr>
          <a:xfrm>
            <a:off x="421918" y="4414944"/>
            <a:ext cx="3753476" cy="472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dirty="0" smtClean="0"/>
              <a:t>Appareil photo Fuji W3</a:t>
            </a:r>
            <a:endParaRPr lang="fr-FR" sz="2000" dirty="0"/>
          </a:p>
        </p:txBody>
      </p:sp>
      <p:sp>
        <p:nvSpPr>
          <p:cNvPr id="8" name="Espace réservé du contenu 2"/>
          <p:cNvSpPr txBox="1">
            <a:spLocks/>
          </p:cNvSpPr>
          <p:nvPr/>
        </p:nvSpPr>
        <p:spPr>
          <a:xfrm>
            <a:off x="6354732" y="6454479"/>
            <a:ext cx="4187052" cy="472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dirty="0" smtClean="0"/>
              <a:t>Smartphone à écran 3D</a:t>
            </a:r>
            <a:endParaRPr lang="fr-FR" sz="2000" dirty="0"/>
          </a:p>
        </p:txBody>
      </p:sp>
      <p:sp>
        <p:nvSpPr>
          <p:cNvPr id="9" name="Espace réservé du contenu 2"/>
          <p:cNvSpPr txBox="1">
            <a:spLocks/>
          </p:cNvSpPr>
          <p:nvPr/>
        </p:nvSpPr>
        <p:spPr>
          <a:xfrm>
            <a:off x="8857563" y="3821004"/>
            <a:ext cx="3249976" cy="472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dirty="0" smtClean="0"/>
              <a:t>Console de jeu Nintendo 3DS</a:t>
            </a:r>
            <a:endParaRPr lang="fr-FR" sz="2000" dirty="0"/>
          </a:p>
        </p:txBody>
      </p:sp>
      <p:pic>
        <p:nvPicPr>
          <p:cNvPr id="10" name="Image 9"/>
          <p:cNvPicPr>
            <a:picLocks noChangeAspect="1"/>
          </p:cNvPicPr>
          <p:nvPr/>
        </p:nvPicPr>
        <p:blipFill>
          <a:blip r:embed="rId7"/>
          <a:stretch>
            <a:fillRect/>
          </a:stretch>
        </p:blipFill>
        <p:spPr>
          <a:xfrm>
            <a:off x="97477" y="4414944"/>
            <a:ext cx="1024292" cy="472750"/>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8378" y="1706787"/>
            <a:ext cx="2850701" cy="2043002"/>
          </a:xfrm>
          <a:prstGeom prst="rect">
            <a:avLst/>
          </a:prstGeom>
        </p:spPr>
      </p:pic>
      <p:sp>
        <p:nvSpPr>
          <p:cNvPr id="12" name="Espace réservé du contenu 2"/>
          <p:cNvSpPr txBox="1">
            <a:spLocks/>
          </p:cNvSpPr>
          <p:nvPr/>
        </p:nvSpPr>
        <p:spPr>
          <a:xfrm>
            <a:off x="5471713" y="3656731"/>
            <a:ext cx="3132259" cy="472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dirty="0" smtClean="0"/>
              <a:t>PC portable Toshiba </a:t>
            </a:r>
            <a:r>
              <a:rPr lang="fr-FR" sz="2000" dirty="0" err="1" smtClean="0"/>
              <a:t>Qosmio</a:t>
            </a:r>
            <a:endParaRPr lang="fr-FR" sz="2000" dirty="0"/>
          </a:p>
        </p:txBody>
      </p:sp>
      <p:sp>
        <p:nvSpPr>
          <p:cNvPr id="14" name="Espace réservé du contenu 2"/>
          <p:cNvSpPr txBox="1">
            <a:spLocks/>
          </p:cNvSpPr>
          <p:nvPr/>
        </p:nvSpPr>
        <p:spPr>
          <a:xfrm>
            <a:off x="9797089" y="6419942"/>
            <a:ext cx="3132259" cy="472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dirty="0" smtClean="0"/>
              <a:t>Écran 3D Sharp</a:t>
            </a:r>
            <a:endParaRPr lang="fr-FR" sz="2000" dirty="0"/>
          </a:p>
        </p:txBody>
      </p:sp>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9" y="4887693"/>
            <a:ext cx="2305542" cy="1975081"/>
          </a:xfrm>
          <a:prstGeom prst="rect">
            <a:avLst/>
          </a:prstGeom>
        </p:spPr>
      </p:pic>
      <p:sp>
        <p:nvSpPr>
          <p:cNvPr id="16" name="Espace réservé du contenu 2"/>
          <p:cNvSpPr txBox="1">
            <a:spLocks/>
          </p:cNvSpPr>
          <p:nvPr/>
        </p:nvSpPr>
        <p:spPr>
          <a:xfrm>
            <a:off x="1490937" y="6363797"/>
            <a:ext cx="3132259" cy="472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smtClean="0"/>
              <a:t>Écran </a:t>
            </a:r>
            <a:r>
              <a:rPr lang="fr-FR" sz="2000" dirty="0" err="1" smtClean="0"/>
              <a:t>Alioscopy</a:t>
            </a:r>
            <a:endParaRPr lang="fr-FR" sz="2000" dirty="0"/>
          </a:p>
        </p:txBody>
      </p:sp>
      <p:pic>
        <p:nvPicPr>
          <p:cNvPr id="17" name="Image 16"/>
          <p:cNvPicPr>
            <a:picLocks noChangeAspect="1"/>
          </p:cNvPicPr>
          <p:nvPr/>
        </p:nvPicPr>
        <p:blipFill>
          <a:blip r:embed="rId10"/>
          <a:stretch>
            <a:fillRect/>
          </a:stretch>
        </p:blipFill>
        <p:spPr>
          <a:xfrm>
            <a:off x="3575140" y="4398926"/>
            <a:ext cx="2342333" cy="2445175"/>
          </a:xfrm>
          <a:prstGeom prst="rect">
            <a:avLst/>
          </a:prstGeom>
        </p:spPr>
      </p:pic>
      <p:sp>
        <p:nvSpPr>
          <p:cNvPr id="18" name="Espace réservé du contenu 2"/>
          <p:cNvSpPr txBox="1">
            <a:spLocks/>
          </p:cNvSpPr>
          <p:nvPr/>
        </p:nvSpPr>
        <p:spPr>
          <a:xfrm rot="5400000">
            <a:off x="4475495" y="5666706"/>
            <a:ext cx="3132259" cy="472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err="1" smtClean="0"/>
              <a:t>Looking</a:t>
            </a:r>
            <a:r>
              <a:rPr lang="fr-FR" sz="2000" dirty="0" smtClean="0"/>
              <a:t> Glass Portrait</a:t>
            </a:r>
            <a:endParaRPr lang="fr-FR" sz="2000" dirty="0"/>
          </a:p>
        </p:txBody>
      </p:sp>
    </p:spTree>
    <p:extLst>
      <p:ext uri="{BB962C8B-B14F-4D97-AF65-F5344CB8AC3E}">
        <p14:creationId xmlns:p14="http://schemas.microsoft.com/office/powerpoint/2010/main" val="2424820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0" y="946287"/>
            <a:ext cx="12096520"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5400" dirty="0" smtClean="0"/>
              <a:t>Le retour des lunettes ?</a:t>
            </a:r>
            <a:endParaRPr lang="fr-FR" sz="5400" dirty="0"/>
          </a:p>
        </p:txBody>
      </p:sp>
      <p:pic>
        <p:nvPicPr>
          <p:cNvPr id="22" name="Imag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431" y="3485478"/>
            <a:ext cx="5808089" cy="3267050"/>
          </a:xfrm>
          <a:prstGeom prst="rect">
            <a:avLst/>
          </a:prstGeom>
        </p:spPr>
      </p:pic>
      <p:pic>
        <p:nvPicPr>
          <p:cNvPr id="24" name="Image 23"/>
          <p:cNvPicPr>
            <a:picLocks noChangeAspect="1"/>
          </p:cNvPicPr>
          <p:nvPr/>
        </p:nvPicPr>
        <p:blipFill>
          <a:blip r:embed="rId4"/>
          <a:stretch>
            <a:fillRect/>
          </a:stretch>
        </p:blipFill>
        <p:spPr>
          <a:xfrm>
            <a:off x="184122" y="1721925"/>
            <a:ext cx="5864138" cy="3304000"/>
          </a:xfrm>
          <a:prstGeom prst="rect">
            <a:avLst/>
          </a:prstGeom>
        </p:spPr>
      </p:pic>
      <p:pic>
        <p:nvPicPr>
          <p:cNvPr id="2" name="Image 1"/>
          <p:cNvPicPr>
            <a:picLocks noChangeAspect="1"/>
          </p:cNvPicPr>
          <p:nvPr/>
        </p:nvPicPr>
        <p:blipFill>
          <a:blip r:embed="rId5"/>
          <a:stretch>
            <a:fillRect/>
          </a:stretch>
        </p:blipFill>
        <p:spPr>
          <a:xfrm>
            <a:off x="6874136" y="1037291"/>
            <a:ext cx="2233333" cy="2196784"/>
          </a:xfrm>
          <a:prstGeom prst="rect">
            <a:avLst/>
          </a:prstGeom>
        </p:spPr>
      </p:pic>
      <p:pic>
        <p:nvPicPr>
          <p:cNvPr id="3" name="Image 2"/>
          <p:cNvPicPr>
            <a:picLocks noChangeAspect="1"/>
          </p:cNvPicPr>
          <p:nvPr/>
        </p:nvPicPr>
        <p:blipFill>
          <a:blip r:embed="rId6"/>
          <a:stretch>
            <a:fillRect/>
          </a:stretch>
        </p:blipFill>
        <p:spPr>
          <a:xfrm>
            <a:off x="9420026" y="1067125"/>
            <a:ext cx="2676494" cy="2166950"/>
          </a:xfrm>
          <a:prstGeom prst="rect">
            <a:avLst/>
          </a:prstGeom>
        </p:spPr>
      </p:pic>
    </p:spTree>
    <p:extLst>
      <p:ext uri="{BB962C8B-B14F-4D97-AF65-F5344CB8AC3E}">
        <p14:creationId xmlns:p14="http://schemas.microsoft.com/office/powerpoint/2010/main" val="3494344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0" y="946287"/>
            <a:ext cx="12096520"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5400" dirty="0" smtClean="0"/>
              <a:t>Que nous réserve le futur ?</a:t>
            </a:r>
            <a:endParaRPr lang="fr-FR" sz="5400" dirty="0"/>
          </a:p>
        </p:txBody>
      </p:sp>
      <p:pic>
        <p:nvPicPr>
          <p:cNvPr id="6" name="Image 5"/>
          <p:cNvPicPr>
            <a:picLocks noChangeAspect="1"/>
          </p:cNvPicPr>
          <p:nvPr/>
        </p:nvPicPr>
        <p:blipFill>
          <a:blip r:embed="rId3"/>
          <a:stretch>
            <a:fillRect/>
          </a:stretch>
        </p:blipFill>
        <p:spPr>
          <a:xfrm>
            <a:off x="614368" y="1868555"/>
            <a:ext cx="5864138" cy="3304000"/>
          </a:xfrm>
          <a:prstGeom prst="rect">
            <a:avLst/>
          </a:prstGeom>
        </p:spPr>
      </p:pic>
      <p:pic>
        <p:nvPicPr>
          <p:cNvPr id="8" name="Image 7"/>
          <p:cNvPicPr>
            <a:picLocks noChangeAspect="1"/>
          </p:cNvPicPr>
          <p:nvPr/>
        </p:nvPicPr>
        <p:blipFill>
          <a:blip r:embed="rId4"/>
          <a:stretch>
            <a:fillRect/>
          </a:stretch>
        </p:blipFill>
        <p:spPr>
          <a:xfrm>
            <a:off x="6683818" y="3486441"/>
            <a:ext cx="5247975" cy="3140270"/>
          </a:xfrm>
          <a:prstGeom prst="rect">
            <a:avLst/>
          </a:prstGeom>
        </p:spPr>
      </p:pic>
    </p:spTree>
    <p:extLst>
      <p:ext uri="{BB962C8B-B14F-4D97-AF65-F5344CB8AC3E}">
        <p14:creationId xmlns:p14="http://schemas.microsoft.com/office/powerpoint/2010/main" val="2681259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410174" y="6250191"/>
            <a:ext cx="8697104" cy="695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4000" i="1" dirty="0" smtClean="0"/>
              <a:t>Merci pour votre attention.</a:t>
            </a:r>
            <a:endParaRPr lang="fr-FR" sz="4000" i="1" dirty="0"/>
          </a:p>
        </p:txBody>
      </p:sp>
      <p:pic>
        <p:nvPicPr>
          <p:cNvPr id="7" name="Image 6"/>
          <p:cNvPicPr>
            <a:picLocks noChangeAspect="1"/>
          </p:cNvPicPr>
          <p:nvPr/>
        </p:nvPicPr>
        <p:blipFill>
          <a:blip r:embed="rId3"/>
          <a:stretch>
            <a:fillRect/>
          </a:stretch>
        </p:blipFill>
        <p:spPr>
          <a:xfrm>
            <a:off x="198925" y="6081317"/>
            <a:ext cx="1387917" cy="640577"/>
          </a:xfrm>
          <a:prstGeom prst="rect">
            <a:avLst/>
          </a:prstGeom>
        </p:spPr>
      </p:pic>
      <p:pic>
        <p:nvPicPr>
          <p:cNvPr id="3" name="Image 2"/>
          <p:cNvPicPr>
            <a:picLocks noChangeAspect="1"/>
          </p:cNvPicPr>
          <p:nvPr/>
        </p:nvPicPr>
        <p:blipFill>
          <a:blip r:embed="rId4"/>
          <a:stretch>
            <a:fillRect/>
          </a:stretch>
        </p:blipFill>
        <p:spPr>
          <a:xfrm>
            <a:off x="1453252" y="984452"/>
            <a:ext cx="9346829" cy="5341045"/>
          </a:xfrm>
          <a:prstGeom prst="rect">
            <a:avLst/>
          </a:prstGeom>
        </p:spPr>
      </p:pic>
    </p:spTree>
    <p:extLst>
      <p:ext uri="{BB962C8B-B14F-4D97-AF65-F5344CB8AC3E}">
        <p14:creationId xmlns:p14="http://schemas.microsoft.com/office/powerpoint/2010/main" val="361836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2474512" y="1373800"/>
            <a:ext cx="2937675" cy="4110400"/>
          </a:xfrm>
          <a:prstGeom prst="rect">
            <a:avLst/>
          </a:prstGeom>
        </p:spPr>
      </p:pic>
      <p:cxnSp>
        <p:nvCxnSpPr>
          <p:cNvPr id="6" name="Connecteur droit avec flèche 5"/>
          <p:cNvCxnSpPr/>
          <p:nvPr/>
        </p:nvCxnSpPr>
        <p:spPr>
          <a:xfrm flipV="1">
            <a:off x="2190749" y="3629319"/>
            <a:ext cx="549112" cy="1780881"/>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2251152" y="3629319"/>
            <a:ext cx="2743287" cy="1854881"/>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Espace réservé du contenu 2"/>
          <p:cNvSpPr txBox="1">
            <a:spLocks/>
          </p:cNvSpPr>
          <p:nvPr/>
        </p:nvSpPr>
        <p:spPr>
          <a:xfrm>
            <a:off x="-925593" y="5555222"/>
            <a:ext cx="5920032" cy="1616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5400" dirty="0" smtClean="0"/>
              <a:t>Stéréophonie</a:t>
            </a:r>
            <a:endParaRPr lang="fr-FR" sz="5400" dirty="0"/>
          </a:p>
        </p:txBody>
      </p:sp>
      <p:cxnSp>
        <p:nvCxnSpPr>
          <p:cNvPr id="12" name="Connecteur droit avec flèche 11"/>
          <p:cNvCxnSpPr/>
          <p:nvPr/>
        </p:nvCxnSpPr>
        <p:spPr>
          <a:xfrm flipH="1">
            <a:off x="3505200" y="1480879"/>
            <a:ext cx="2647951" cy="1780219"/>
          </a:xfrm>
          <a:prstGeom prst="straightConnector1">
            <a:avLst/>
          </a:prstGeom>
          <a:ln w="1270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4420103" y="1560741"/>
            <a:ext cx="1809247" cy="1700357"/>
          </a:xfrm>
          <a:prstGeom prst="straightConnector1">
            <a:avLst/>
          </a:prstGeom>
          <a:ln w="1270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Espace réservé du contenu 2"/>
          <p:cNvSpPr txBox="1">
            <a:spLocks/>
          </p:cNvSpPr>
          <p:nvPr/>
        </p:nvSpPr>
        <p:spPr>
          <a:xfrm>
            <a:off x="5158230" y="943285"/>
            <a:ext cx="5920032" cy="1616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5400" dirty="0" smtClean="0"/>
              <a:t>Stéréoscopie</a:t>
            </a:r>
            <a:endParaRPr lang="fr-FR" sz="5400" dirty="0"/>
          </a:p>
        </p:txBody>
      </p:sp>
      <p:cxnSp>
        <p:nvCxnSpPr>
          <p:cNvPr id="19" name="Connecteur droit avec flèche 18"/>
          <p:cNvCxnSpPr/>
          <p:nvPr/>
        </p:nvCxnSpPr>
        <p:spPr>
          <a:xfrm flipH="1" flipV="1">
            <a:off x="3686175" y="3876675"/>
            <a:ext cx="2009775" cy="236220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2" name="Espace réservé du contenu 2"/>
          <p:cNvSpPr txBox="1">
            <a:spLocks/>
          </p:cNvSpPr>
          <p:nvPr/>
        </p:nvSpPr>
        <p:spPr>
          <a:xfrm>
            <a:off x="4620630" y="5852421"/>
            <a:ext cx="5920032" cy="1616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5400" dirty="0" smtClean="0"/>
              <a:t>Stéréo - ???</a:t>
            </a:r>
            <a:endParaRPr lang="fr-FR" sz="5400" dirty="0"/>
          </a:p>
        </p:txBody>
      </p:sp>
      <p:cxnSp>
        <p:nvCxnSpPr>
          <p:cNvPr id="23" name="Connecteur droit avec flèche 22"/>
          <p:cNvCxnSpPr/>
          <p:nvPr/>
        </p:nvCxnSpPr>
        <p:spPr>
          <a:xfrm flipH="1" flipV="1">
            <a:off x="3899529" y="3878554"/>
            <a:ext cx="1901196" cy="2221223"/>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9" name="Image 28"/>
          <p:cNvPicPr>
            <a:picLocks noChangeAspect="1"/>
          </p:cNvPicPr>
          <p:nvPr/>
        </p:nvPicPr>
        <p:blipFill>
          <a:blip r:embed="rId4"/>
          <a:stretch>
            <a:fillRect/>
          </a:stretch>
        </p:blipFill>
        <p:spPr>
          <a:xfrm>
            <a:off x="6703771" y="1909585"/>
            <a:ext cx="2435293" cy="3758725"/>
          </a:xfrm>
          <a:prstGeom prst="rect">
            <a:avLst/>
          </a:prstGeom>
        </p:spPr>
      </p:pic>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1175" y="4159329"/>
            <a:ext cx="3741870" cy="374187"/>
          </a:xfrm>
          <a:prstGeom prst="rect">
            <a:avLst/>
          </a:prstGeom>
        </p:spPr>
      </p:pic>
    </p:spTree>
    <p:extLst>
      <p:ext uri="{BB962C8B-B14F-4D97-AF65-F5344CB8AC3E}">
        <p14:creationId xmlns:p14="http://schemas.microsoft.com/office/powerpoint/2010/main" val="189203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3"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
                                        <p:tgtEl>
                                          <p:spTgt spid="31"/>
                                        </p:tgtEl>
                                      </p:cBhvr>
                                    </p:animEffect>
                                    <p:anim calcmode="lin" valueType="num">
                                      <p:cBhvr>
                                        <p:cTn id="28" dur="400" fill="hold"/>
                                        <p:tgtEl>
                                          <p:spTgt spid="31"/>
                                        </p:tgtEl>
                                        <p:attrNameLst>
                                          <p:attrName>ppt_x</p:attrName>
                                        </p:attrNameLst>
                                      </p:cBhvr>
                                      <p:tavLst>
                                        <p:tav tm="0">
                                          <p:val>
                                            <p:strVal val="#ppt_x"/>
                                          </p:val>
                                        </p:tav>
                                        <p:tav tm="100000">
                                          <p:val>
                                            <p:strVal val="#ppt_x"/>
                                          </p:val>
                                        </p:tav>
                                      </p:tavLst>
                                    </p:anim>
                                    <p:anim calcmode="lin" valueType="num">
                                      <p:cBhvr>
                                        <p:cTn id="29" dur="400" fill="hold"/>
                                        <p:tgtEl>
                                          <p:spTgt spid="31"/>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3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512922" y="4148186"/>
            <a:ext cx="3812250" cy="2542400"/>
          </a:xfrm>
          <a:prstGeom prst="rect">
            <a:avLst/>
          </a:prstGeom>
        </p:spPr>
      </p:pic>
      <p:cxnSp>
        <p:nvCxnSpPr>
          <p:cNvPr id="6" name="Connecteur droit avec flèche 5"/>
          <p:cNvCxnSpPr/>
          <p:nvPr/>
        </p:nvCxnSpPr>
        <p:spPr>
          <a:xfrm flipH="1" flipV="1">
            <a:off x="2353818" y="1651022"/>
            <a:ext cx="37709" cy="3940404"/>
          </a:xfrm>
          <a:prstGeom prst="straightConnector1">
            <a:avLst/>
          </a:prstGeom>
          <a:ln w="1270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flipV="1">
            <a:off x="4390007" y="1651022"/>
            <a:ext cx="67561" cy="3940404"/>
          </a:xfrm>
          <a:prstGeom prst="straightConnector1">
            <a:avLst/>
          </a:prstGeom>
          <a:ln w="1270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2391527" y="1452283"/>
            <a:ext cx="1998480" cy="0"/>
          </a:xfrm>
          <a:prstGeom prst="straightConnector1">
            <a:avLst/>
          </a:prstGeom>
          <a:ln w="1270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Espace réservé du contenu 2"/>
          <p:cNvSpPr txBox="1">
            <a:spLocks/>
          </p:cNvSpPr>
          <p:nvPr/>
        </p:nvSpPr>
        <p:spPr>
          <a:xfrm>
            <a:off x="4457568" y="1065864"/>
            <a:ext cx="5920032" cy="1616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4400" dirty="0" smtClean="0"/>
              <a:t>Écart pupillaire ou écart interoculaire</a:t>
            </a:r>
            <a:endParaRPr lang="fr-FR" sz="4400" dirty="0"/>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5584" y="3122628"/>
            <a:ext cx="3373451" cy="2296758"/>
          </a:xfrm>
          <a:prstGeom prst="rect">
            <a:avLst/>
          </a:prstGeom>
        </p:spPr>
      </p:pic>
      <p:sp>
        <p:nvSpPr>
          <p:cNvPr id="17" name="Espace réservé du contenu 2"/>
          <p:cNvSpPr txBox="1">
            <a:spLocks/>
          </p:cNvSpPr>
          <p:nvPr/>
        </p:nvSpPr>
        <p:spPr>
          <a:xfrm>
            <a:off x="4753334" y="5387113"/>
            <a:ext cx="7305987" cy="1616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4000" dirty="0" smtClean="0"/>
              <a:t>Entre 60 et 70 mm chez l’adulte.</a:t>
            </a:r>
          </a:p>
          <a:p>
            <a:pPr marL="0" indent="0" algn="r">
              <a:buFont typeface="Arial" panose="020B0604020202020204" pitchFamily="34" charset="0"/>
              <a:buNone/>
            </a:pPr>
            <a:r>
              <a:rPr lang="fr-FR" sz="4000" dirty="0" smtClean="0"/>
              <a:t>Moins chez l’enfant.</a:t>
            </a:r>
            <a:endParaRPr lang="fr-FR" sz="4000" dirty="0"/>
          </a:p>
        </p:txBody>
      </p:sp>
      <p:sp>
        <p:nvSpPr>
          <p:cNvPr id="18" name="Espace réservé du contenu 2"/>
          <p:cNvSpPr txBox="1">
            <a:spLocks/>
          </p:cNvSpPr>
          <p:nvPr/>
        </p:nvSpPr>
        <p:spPr>
          <a:xfrm>
            <a:off x="4525128" y="2179558"/>
            <a:ext cx="7666871" cy="772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4000" dirty="0"/>
              <a:t>a</a:t>
            </a:r>
            <a:r>
              <a:rPr lang="fr-FR" sz="4000" dirty="0" smtClean="0"/>
              <a:t>ussi appelé </a:t>
            </a:r>
            <a:r>
              <a:rPr lang="fr-FR" sz="4000" b="1" i="1" dirty="0" smtClean="0"/>
              <a:t>Base stéréoscopique</a:t>
            </a:r>
            <a:endParaRPr lang="fr-FR" sz="4000" b="1" i="1" dirty="0"/>
          </a:p>
        </p:txBody>
      </p:sp>
    </p:spTree>
    <p:extLst>
      <p:ext uri="{BB962C8B-B14F-4D97-AF65-F5344CB8AC3E}">
        <p14:creationId xmlns:p14="http://schemas.microsoft.com/office/powerpoint/2010/main" val="296426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25" y="1063486"/>
            <a:ext cx="3272791" cy="5684881"/>
          </a:xfrm>
          <a:prstGeom prst="rect">
            <a:avLst/>
          </a:prstGeom>
        </p:spPr>
      </p:pic>
      <p:pic>
        <p:nvPicPr>
          <p:cNvPr id="3" name="Image 2"/>
          <p:cNvPicPr>
            <a:picLocks noChangeAspect="1"/>
          </p:cNvPicPr>
          <p:nvPr/>
        </p:nvPicPr>
        <p:blipFill>
          <a:blip r:embed="rId4"/>
          <a:stretch>
            <a:fillRect/>
          </a:stretch>
        </p:blipFill>
        <p:spPr>
          <a:xfrm>
            <a:off x="5195472" y="1063486"/>
            <a:ext cx="4286458" cy="5709197"/>
          </a:xfrm>
          <a:prstGeom prst="rect">
            <a:avLst/>
          </a:prstGeom>
        </p:spPr>
      </p:pic>
      <p:pic>
        <p:nvPicPr>
          <p:cNvPr id="4" name="Image 3"/>
          <p:cNvPicPr>
            <a:picLocks noChangeAspect="1"/>
          </p:cNvPicPr>
          <p:nvPr/>
        </p:nvPicPr>
        <p:blipFill>
          <a:blip r:embed="rId5"/>
          <a:stretch>
            <a:fillRect/>
          </a:stretch>
        </p:blipFill>
        <p:spPr>
          <a:xfrm>
            <a:off x="10067427" y="5844649"/>
            <a:ext cx="1387917" cy="640577"/>
          </a:xfrm>
          <a:prstGeom prst="rect">
            <a:avLst/>
          </a:prstGeom>
        </p:spPr>
      </p:pic>
    </p:spTree>
    <p:extLst>
      <p:ext uri="{BB962C8B-B14F-4D97-AF65-F5344CB8AC3E}">
        <p14:creationId xmlns:p14="http://schemas.microsoft.com/office/powerpoint/2010/main" val="3853156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1798" y="1331843"/>
            <a:ext cx="2151826" cy="2246243"/>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660" y="1331843"/>
            <a:ext cx="2252870" cy="2252870"/>
          </a:xfrm>
          <a:prstGeom prst="rect">
            <a:avLst/>
          </a:prstGeom>
        </p:spPr>
      </p:pic>
      <p:pic>
        <p:nvPicPr>
          <p:cNvPr id="20" name="Image 19"/>
          <p:cNvPicPr>
            <a:picLocks noChangeAspect="1"/>
          </p:cNvPicPr>
          <p:nvPr/>
        </p:nvPicPr>
        <p:blipFill>
          <a:blip r:embed="rId5"/>
          <a:stretch>
            <a:fillRect/>
          </a:stretch>
        </p:blipFill>
        <p:spPr>
          <a:xfrm>
            <a:off x="186318" y="3997445"/>
            <a:ext cx="2655401" cy="2159748"/>
          </a:xfrm>
          <a:prstGeom prst="rect">
            <a:avLst/>
          </a:prstGeom>
        </p:spPr>
      </p:pic>
      <p:pic>
        <p:nvPicPr>
          <p:cNvPr id="21" name="Imag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1191" y="4035625"/>
            <a:ext cx="2265439" cy="2050222"/>
          </a:xfrm>
          <a:prstGeom prst="rect">
            <a:avLst/>
          </a:prstGeom>
        </p:spPr>
      </p:pic>
      <p:pic>
        <p:nvPicPr>
          <p:cNvPr id="22" name="Imag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0555" y="3997444"/>
            <a:ext cx="3073365" cy="2055313"/>
          </a:xfrm>
          <a:prstGeom prst="rect">
            <a:avLst/>
          </a:prstGeom>
        </p:spPr>
      </p:pic>
      <p:pic>
        <p:nvPicPr>
          <p:cNvPr id="23" name="Image 22"/>
          <p:cNvPicPr>
            <a:picLocks noChangeAspect="1"/>
          </p:cNvPicPr>
          <p:nvPr/>
        </p:nvPicPr>
        <p:blipFill>
          <a:blip r:embed="rId8"/>
          <a:stretch>
            <a:fillRect/>
          </a:stretch>
        </p:blipFill>
        <p:spPr>
          <a:xfrm>
            <a:off x="9267727" y="3997445"/>
            <a:ext cx="2591794" cy="2055313"/>
          </a:xfrm>
          <a:prstGeom prst="rect">
            <a:avLst/>
          </a:prstGeom>
        </p:spPr>
      </p:pic>
    </p:spTree>
    <p:extLst>
      <p:ext uri="{BB962C8B-B14F-4D97-AF65-F5344CB8AC3E}">
        <p14:creationId xmlns:p14="http://schemas.microsoft.com/office/powerpoint/2010/main" val="13098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2118869" y="1039583"/>
            <a:ext cx="7815113" cy="5633600"/>
          </a:xfrm>
          <a:prstGeom prst="rect">
            <a:avLst/>
          </a:prstGeom>
        </p:spPr>
      </p:pic>
      <p:pic>
        <p:nvPicPr>
          <p:cNvPr id="7" name="Image 6"/>
          <p:cNvPicPr>
            <a:picLocks noChangeAspect="1"/>
          </p:cNvPicPr>
          <p:nvPr/>
        </p:nvPicPr>
        <p:blipFill>
          <a:blip r:embed="rId4"/>
          <a:stretch>
            <a:fillRect/>
          </a:stretch>
        </p:blipFill>
        <p:spPr>
          <a:xfrm>
            <a:off x="2118869" y="1039582"/>
            <a:ext cx="7824446" cy="5633601"/>
          </a:xfrm>
          <a:prstGeom prst="rect">
            <a:avLst/>
          </a:prstGeom>
        </p:spPr>
      </p:pic>
      <p:pic>
        <p:nvPicPr>
          <p:cNvPr id="8" name="Image 7"/>
          <p:cNvPicPr>
            <a:picLocks noChangeAspect="1"/>
          </p:cNvPicPr>
          <p:nvPr/>
        </p:nvPicPr>
        <p:blipFill>
          <a:blip r:embed="rId5"/>
          <a:stretch>
            <a:fillRect/>
          </a:stretch>
        </p:blipFill>
        <p:spPr>
          <a:xfrm>
            <a:off x="10277061" y="5909195"/>
            <a:ext cx="1387917" cy="640577"/>
          </a:xfrm>
          <a:prstGeom prst="rect">
            <a:avLst/>
          </a:prstGeom>
        </p:spPr>
      </p:pic>
    </p:spTree>
    <p:extLst>
      <p:ext uri="{BB962C8B-B14F-4D97-AF65-F5344CB8AC3E}">
        <p14:creationId xmlns:p14="http://schemas.microsoft.com/office/powerpoint/2010/main" val="179089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 y="946287"/>
            <a:ext cx="12192000"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5400" dirty="0" smtClean="0"/>
              <a:t>Stéréoscopie = 2 yeux, 2 images</a:t>
            </a:r>
            <a:endParaRPr lang="fr-FR" sz="5400" dirty="0"/>
          </a:p>
        </p:txBody>
      </p:sp>
      <p:sp>
        <p:nvSpPr>
          <p:cNvPr id="5" name="Espace réservé du contenu 2"/>
          <p:cNvSpPr txBox="1">
            <a:spLocks/>
          </p:cNvSpPr>
          <p:nvPr/>
        </p:nvSpPr>
        <p:spPr>
          <a:xfrm>
            <a:off x="937592" y="2679007"/>
            <a:ext cx="10220738"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Stéréoscopie : début du XIX</a:t>
            </a:r>
            <a:r>
              <a:rPr lang="fr-FR" sz="5400" baseline="30000" dirty="0" smtClean="0"/>
              <a:t>e</a:t>
            </a:r>
            <a:r>
              <a:rPr lang="fr-FR" sz="5400" dirty="0" smtClean="0"/>
              <a:t> siècle</a:t>
            </a:r>
            <a:endParaRPr lang="fr-FR" sz="5400" dirty="0"/>
          </a:p>
        </p:txBody>
      </p:sp>
      <p:sp>
        <p:nvSpPr>
          <p:cNvPr id="6" name="Espace réservé du contenu 2"/>
          <p:cNvSpPr txBox="1">
            <a:spLocks/>
          </p:cNvSpPr>
          <p:nvPr/>
        </p:nvSpPr>
        <p:spPr>
          <a:xfrm>
            <a:off x="937592" y="3690727"/>
            <a:ext cx="9220199" cy="922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400" dirty="0" smtClean="0"/>
              <a:t>Stéréophonie : années 1920</a:t>
            </a:r>
            <a:endParaRPr lang="fr-FR" sz="5400" dirty="0"/>
          </a:p>
        </p:txBody>
      </p:sp>
    </p:spTree>
    <p:extLst>
      <p:ext uri="{BB962C8B-B14F-4D97-AF65-F5344CB8AC3E}">
        <p14:creationId xmlns:p14="http://schemas.microsoft.com/office/powerpoint/2010/main" val="353875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1206</TotalTime>
  <Words>2616</Words>
  <Application>Microsoft Office PowerPoint</Application>
  <PresentationFormat>Grand écran</PresentationFormat>
  <Paragraphs>372</Paragraphs>
  <Slides>38</Slides>
  <Notes>37</Notes>
  <HiddenSlides>0</HiddenSlides>
  <MMClips>0</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38</vt:i4>
      </vt:variant>
    </vt:vector>
  </HeadingPairs>
  <TitlesOfParts>
    <vt:vector size="43" baseType="lpstr">
      <vt:lpstr>Arial</vt:lpstr>
      <vt:lpstr>Calibri</vt:lpstr>
      <vt:lpstr>Calibri Light</vt:lpstr>
      <vt:lpstr>Thème Office</vt:lpstr>
      <vt:lpstr>Conception personnalisée</vt:lpstr>
      <vt:lpstr>Stéréoscopie &amp; Observation du Relief</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Stéréoscopie &amp; Observation du Relief</dc:title>
  <dc:creator>pmeindre</dc:creator>
  <cp:lastModifiedBy>pmeindre</cp:lastModifiedBy>
  <cp:revision>191</cp:revision>
  <dcterms:created xsi:type="dcterms:W3CDTF">2021-06-14T07:27:42Z</dcterms:created>
  <dcterms:modified xsi:type="dcterms:W3CDTF">2021-06-29T17:59:43Z</dcterms:modified>
</cp:coreProperties>
</file>